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70"/>
  </p:notesMasterIdLst>
  <p:handoutMasterIdLst>
    <p:handoutMasterId r:id="rId71"/>
  </p:handoutMasterIdLst>
  <p:sldIdLst>
    <p:sldId id="322" r:id="rId3"/>
    <p:sldId id="259" r:id="rId4"/>
    <p:sldId id="552" r:id="rId5"/>
    <p:sldId id="553" r:id="rId6"/>
    <p:sldId id="580" r:id="rId7"/>
    <p:sldId id="554" r:id="rId8"/>
    <p:sldId id="581" r:id="rId9"/>
    <p:sldId id="582" r:id="rId10"/>
    <p:sldId id="555" r:id="rId11"/>
    <p:sldId id="583" r:id="rId12"/>
    <p:sldId id="548" r:id="rId13"/>
    <p:sldId id="556" r:id="rId14"/>
    <p:sldId id="584" r:id="rId15"/>
    <p:sldId id="557" r:id="rId16"/>
    <p:sldId id="585" r:id="rId17"/>
    <p:sldId id="586" r:id="rId18"/>
    <p:sldId id="587" r:id="rId19"/>
    <p:sldId id="588" r:id="rId20"/>
    <p:sldId id="589" r:id="rId21"/>
    <p:sldId id="579" r:id="rId22"/>
    <p:sldId id="590" r:id="rId23"/>
    <p:sldId id="591" r:id="rId24"/>
    <p:sldId id="592" r:id="rId25"/>
    <p:sldId id="593" r:id="rId26"/>
    <p:sldId id="594" r:id="rId27"/>
    <p:sldId id="558" r:id="rId28"/>
    <p:sldId id="595" r:id="rId29"/>
    <p:sldId id="596" r:id="rId30"/>
    <p:sldId id="597" r:id="rId31"/>
    <p:sldId id="598" r:id="rId32"/>
    <p:sldId id="559" r:id="rId33"/>
    <p:sldId id="599" r:id="rId34"/>
    <p:sldId id="549" r:id="rId35"/>
    <p:sldId id="560" r:id="rId36"/>
    <p:sldId id="561" r:id="rId37"/>
    <p:sldId id="562" r:id="rId38"/>
    <p:sldId id="600" r:id="rId39"/>
    <p:sldId id="563" r:id="rId40"/>
    <p:sldId id="564" r:id="rId41"/>
    <p:sldId id="565" r:id="rId42"/>
    <p:sldId id="566" r:id="rId43"/>
    <p:sldId id="550" r:id="rId44"/>
    <p:sldId id="567" r:id="rId45"/>
    <p:sldId id="601" r:id="rId46"/>
    <p:sldId id="568" r:id="rId47"/>
    <p:sldId id="602" r:id="rId48"/>
    <p:sldId id="569" r:id="rId49"/>
    <p:sldId id="570" r:id="rId50"/>
    <p:sldId id="603" r:id="rId51"/>
    <p:sldId id="571" r:id="rId52"/>
    <p:sldId id="572" r:id="rId53"/>
    <p:sldId id="604" r:id="rId54"/>
    <p:sldId id="605" r:id="rId55"/>
    <p:sldId id="573" r:id="rId56"/>
    <p:sldId id="606" r:id="rId57"/>
    <p:sldId id="574" r:id="rId58"/>
    <p:sldId id="607" r:id="rId59"/>
    <p:sldId id="551" r:id="rId60"/>
    <p:sldId id="575" r:id="rId61"/>
    <p:sldId id="608" r:id="rId62"/>
    <p:sldId id="576" r:id="rId63"/>
    <p:sldId id="577" r:id="rId64"/>
    <p:sldId id="609" r:id="rId65"/>
    <p:sldId id="610" r:id="rId66"/>
    <p:sldId id="611" r:id="rId67"/>
    <p:sldId id="612" r:id="rId68"/>
    <p:sldId id="613" r:id="rId6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F8F8F"/>
    <a:srgbClr val="003A8F"/>
    <a:srgbClr val="73D2E8"/>
    <a:srgbClr val="61C09E"/>
    <a:srgbClr val="C1D9DF"/>
    <a:srgbClr val="E29544"/>
    <a:srgbClr val="FCF5ED"/>
    <a:srgbClr val="E3893D"/>
    <a:srgbClr val="E47C37"/>
    <a:srgbClr val="0044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85630" autoAdjust="0"/>
  </p:normalViewPr>
  <p:slideViewPr>
    <p:cSldViewPr snapToGrid="0" snapToObjects="1">
      <p:cViewPr varScale="1">
        <p:scale>
          <a:sx n="79" d="100"/>
          <a:sy n="79" d="100"/>
        </p:scale>
        <p:origin x="997" y="5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 Id="rId9"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2/9/2020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Weka:</a:t>
            </a:r>
            <a:r>
              <a:rPr lang="zh-CN" altLang="zh-CN" sz="1200" dirty="0">
                <a:solidFill>
                  <a:schemeClr val="bg1"/>
                </a:solidFill>
              </a:rPr>
              <a:t>。</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SPSS: SPSS</a:t>
            </a:r>
            <a:r>
              <a:rPr lang="zh-CN" altLang="zh-CN" sz="1200" dirty="0">
                <a:solidFill>
                  <a:schemeClr val="bg1"/>
                </a:solidFill>
              </a:rPr>
              <a:t>采用类似</a:t>
            </a:r>
            <a:r>
              <a:rPr lang="en-US" altLang="zh-CN" sz="1200" dirty="0">
                <a:solidFill>
                  <a:schemeClr val="bg1"/>
                </a:solidFill>
              </a:rPr>
              <a:t>Excel</a:t>
            </a:r>
            <a:r>
              <a:rPr lang="zh-CN" altLang="zh-CN" sz="1200" dirty="0">
                <a:solidFill>
                  <a:schemeClr val="bg1"/>
                </a:solidFill>
              </a:rPr>
              <a:t>表格的方式输入与管理数据，</a:t>
            </a:r>
            <a:r>
              <a:rPr lang="zh-CN" altLang="en-US" sz="1200" dirty="0">
                <a:solidFill>
                  <a:schemeClr val="bg1"/>
                </a:solidFill>
              </a:rPr>
              <a:t>数据接口</a:t>
            </a:r>
            <a:r>
              <a:rPr lang="zh-CN" altLang="zh-CN" sz="1200" dirty="0">
                <a:solidFill>
                  <a:schemeClr val="bg1"/>
                </a:solidFill>
              </a:rPr>
              <a:t>较为通用，能方便地从其他数据库中读入数据。突出的特点是操作界面友好，且输出结果美观。</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Clementine: Clementine</a:t>
            </a:r>
            <a:r>
              <a:rPr lang="zh-CN" altLang="zh-CN" sz="1200" dirty="0">
                <a:solidFill>
                  <a:schemeClr val="bg1"/>
                </a:solidFill>
              </a:rPr>
              <a:t>提供出色、广泛的</a:t>
            </a:r>
            <a:r>
              <a:rPr lang="zh-CN" altLang="en-US" sz="1200" dirty="0">
                <a:solidFill>
                  <a:schemeClr val="bg1"/>
                </a:solidFill>
              </a:rPr>
              <a:t>数据挖掘技术，</a:t>
            </a:r>
            <a:r>
              <a:rPr lang="zh-CN" altLang="zh-CN" sz="1200" dirty="0">
                <a:solidFill>
                  <a:schemeClr val="bg1"/>
                </a:solidFill>
              </a:rPr>
              <a:t>确保用恰当的分析技术来处理相应的商业问题，得到最优的结果以应对随时出现的问题。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RapidMiner:RapidMiner</a:t>
            </a:r>
            <a:r>
              <a:rPr lang="zh-CN" altLang="zh-CN" sz="1200" dirty="0">
                <a:solidFill>
                  <a:schemeClr val="bg1"/>
                </a:solidFill>
              </a:rPr>
              <a:t>并不支持分析流程图方式，当包含的运算符比较多时就不容易查看；具有丰富的数据挖掘分析和算法功能，常用于解决各种商业关键问题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其它：</a:t>
            </a:r>
            <a:r>
              <a:rPr lang="zh-CN" altLang="zh-CN" sz="1200" dirty="0">
                <a:solidFill>
                  <a:schemeClr val="bg1"/>
                </a:solidFill>
              </a:rPr>
              <a:t>流行的数据挖掘软件还包括</a:t>
            </a:r>
            <a:r>
              <a:rPr lang="en-US" altLang="zh-CN" sz="1200" dirty="0">
                <a:solidFill>
                  <a:schemeClr val="bg1"/>
                </a:solidFill>
              </a:rPr>
              <a:t>Orange</a:t>
            </a:r>
            <a:r>
              <a:rPr lang="zh-CN" altLang="zh-CN" sz="1200" dirty="0">
                <a:solidFill>
                  <a:schemeClr val="bg1"/>
                </a:solidFill>
              </a:rPr>
              <a:t>、</a:t>
            </a:r>
            <a:r>
              <a:rPr lang="en-US" altLang="zh-CN" sz="1200" dirty="0">
                <a:solidFill>
                  <a:schemeClr val="bg1"/>
                </a:solidFill>
              </a:rPr>
              <a:t>Knime</a:t>
            </a:r>
            <a:r>
              <a:rPr lang="zh-CN" altLang="zh-CN" sz="1200" dirty="0">
                <a:solidFill>
                  <a:schemeClr val="bg1"/>
                </a:solidFill>
              </a:rPr>
              <a:t>、</a:t>
            </a:r>
            <a:r>
              <a:rPr lang="en-US" altLang="zh-CN" sz="1200" dirty="0">
                <a:solidFill>
                  <a:schemeClr val="bg1"/>
                </a:solidFill>
              </a:rPr>
              <a:t>Keel</a:t>
            </a:r>
            <a:r>
              <a:rPr lang="zh-CN" altLang="zh-CN" sz="1200" dirty="0">
                <a:solidFill>
                  <a:schemeClr val="bg1"/>
                </a:solidFill>
              </a:rPr>
              <a:t>与</a:t>
            </a:r>
            <a:r>
              <a:rPr lang="en-US" altLang="zh-CN" sz="1200" dirty="0">
                <a:solidFill>
                  <a:schemeClr val="bg1"/>
                </a:solidFill>
              </a:rPr>
              <a:t>Tanagra</a:t>
            </a:r>
            <a:r>
              <a:rPr lang="zh-CN" altLang="zh-CN" sz="1200" dirty="0">
                <a:solidFill>
                  <a:schemeClr val="bg1"/>
                </a:solidFill>
              </a:rPr>
              <a:t>等</a:t>
            </a: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41832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367856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1703099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397654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3270800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3340151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42801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1027761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545873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125926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314580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907593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1673666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325660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513443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649183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2540251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35305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2656644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3014070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337775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127959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993039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1139429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1505140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984589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629607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2570284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2991310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2688577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3577343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3816399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670301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891383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3720411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9658662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12063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466210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125076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4141513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2966894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317482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69355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55877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34077792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2228898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1364842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54</a:t>
            </a:fld>
            <a:endParaRPr kumimoji="1" lang="zh-CN" altLang="en-US"/>
          </a:p>
        </p:txBody>
      </p:sp>
    </p:spTree>
    <p:extLst>
      <p:ext uri="{BB962C8B-B14F-4D97-AF65-F5344CB8AC3E}">
        <p14:creationId xmlns:p14="http://schemas.microsoft.com/office/powerpoint/2010/main" val="3617000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55</a:t>
            </a:fld>
            <a:endParaRPr kumimoji="1" lang="zh-CN" altLang="en-US"/>
          </a:p>
        </p:txBody>
      </p:sp>
    </p:spTree>
    <p:extLst>
      <p:ext uri="{BB962C8B-B14F-4D97-AF65-F5344CB8AC3E}">
        <p14:creationId xmlns:p14="http://schemas.microsoft.com/office/powerpoint/2010/main" val="3249852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56</a:t>
            </a:fld>
            <a:endParaRPr kumimoji="1" lang="zh-CN" altLang="en-US"/>
          </a:p>
        </p:txBody>
      </p:sp>
    </p:spTree>
    <p:extLst>
      <p:ext uri="{BB962C8B-B14F-4D97-AF65-F5344CB8AC3E}">
        <p14:creationId xmlns:p14="http://schemas.microsoft.com/office/powerpoint/2010/main" val="22111157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57</a:t>
            </a:fld>
            <a:endParaRPr kumimoji="1" lang="zh-CN" altLang="en-US"/>
          </a:p>
        </p:txBody>
      </p:sp>
    </p:spTree>
    <p:extLst>
      <p:ext uri="{BB962C8B-B14F-4D97-AF65-F5344CB8AC3E}">
        <p14:creationId xmlns:p14="http://schemas.microsoft.com/office/powerpoint/2010/main" val="3706376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58</a:t>
            </a:fld>
            <a:endParaRPr kumimoji="1" lang="zh-CN" altLang="en-US"/>
          </a:p>
        </p:txBody>
      </p:sp>
    </p:spTree>
    <p:extLst>
      <p:ext uri="{BB962C8B-B14F-4D97-AF65-F5344CB8AC3E}">
        <p14:creationId xmlns:p14="http://schemas.microsoft.com/office/powerpoint/2010/main" val="2595311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59</a:t>
            </a:fld>
            <a:endParaRPr kumimoji="1" lang="zh-CN" altLang="en-US"/>
          </a:p>
        </p:txBody>
      </p:sp>
    </p:spTree>
    <p:extLst>
      <p:ext uri="{BB962C8B-B14F-4D97-AF65-F5344CB8AC3E}">
        <p14:creationId xmlns:p14="http://schemas.microsoft.com/office/powerpoint/2010/main" val="362148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41032194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60</a:t>
            </a:fld>
            <a:endParaRPr kumimoji="1" lang="zh-CN" altLang="en-US"/>
          </a:p>
        </p:txBody>
      </p:sp>
    </p:spTree>
    <p:extLst>
      <p:ext uri="{BB962C8B-B14F-4D97-AF65-F5344CB8AC3E}">
        <p14:creationId xmlns:p14="http://schemas.microsoft.com/office/powerpoint/2010/main" val="14180703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61</a:t>
            </a:fld>
            <a:endParaRPr kumimoji="1" lang="zh-CN" altLang="en-US"/>
          </a:p>
        </p:txBody>
      </p:sp>
    </p:spTree>
    <p:extLst>
      <p:ext uri="{BB962C8B-B14F-4D97-AF65-F5344CB8AC3E}">
        <p14:creationId xmlns:p14="http://schemas.microsoft.com/office/powerpoint/2010/main" val="3274519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62</a:t>
            </a:fld>
            <a:endParaRPr kumimoji="1" lang="zh-CN" altLang="en-US"/>
          </a:p>
        </p:txBody>
      </p:sp>
    </p:spTree>
    <p:extLst>
      <p:ext uri="{BB962C8B-B14F-4D97-AF65-F5344CB8AC3E}">
        <p14:creationId xmlns:p14="http://schemas.microsoft.com/office/powerpoint/2010/main" val="2941299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63</a:t>
            </a:fld>
            <a:endParaRPr kumimoji="1" lang="zh-CN" altLang="en-US"/>
          </a:p>
        </p:txBody>
      </p:sp>
    </p:spTree>
    <p:extLst>
      <p:ext uri="{BB962C8B-B14F-4D97-AF65-F5344CB8AC3E}">
        <p14:creationId xmlns:p14="http://schemas.microsoft.com/office/powerpoint/2010/main" val="19253917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64</a:t>
            </a:fld>
            <a:endParaRPr kumimoji="1" lang="zh-CN" altLang="en-US"/>
          </a:p>
        </p:txBody>
      </p:sp>
    </p:spTree>
    <p:extLst>
      <p:ext uri="{BB962C8B-B14F-4D97-AF65-F5344CB8AC3E}">
        <p14:creationId xmlns:p14="http://schemas.microsoft.com/office/powerpoint/2010/main" val="3380244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65</a:t>
            </a:fld>
            <a:endParaRPr kumimoji="1" lang="zh-CN" altLang="en-US"/>
          </a:p>
        </p:txBody>
      </p:sp>
    </p:spTree>
    <p:extLst>
      <p:ext uri="{BB962C8B-B14F-4D97-AF65-F5344CB8AC3E}">
        <p14:creationId xmlns:p14="http://schemas.microsoft.com/office/powerpoint/2010/main" val="2517289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66</a:t>
            </a:fld>
            <a:endParaRPr kumimoji="1" lang="zh-CN" altLang="en-US"/>
          </a:p>
        </p:txBody>
      </p:sp>
    </p:spTree>
    <p:extLst>
      <p:ext uri="{BB962C8B-B14F-4D97-AF65-F5344CB8AC3E}">
        <p14:creationId xmlns:p14="http://schemas.microsoft.com/office/powerpoint/2010/main" val="8229500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67</a:t>
            </a:fld>
            <a:endParaRPr kumimoji="1" lang="zh-CN" altLang="en-US"/>
          </a:p>
        </p:txBody>
      </p:sp>
    </p:spTree>
    <p:extLst>
      <p:ext uri="{BB962C8B-B14F-4D97-AF65-F5344CB8AC3E}">
        <p14:creationId xmlns:p14="http://schemas.microsoft.com/office/powerpoint/2010/main" val="4084857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90298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361347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Weka:</a:t>
            </a:r>
            <a:r>
              <a:rPr lang="zh-CN" altLang="zh-CN" sz="1200" dirty="0">
                <a:solidFill>
                  <a:schemeClr val="bg1"/>
                </a:solidFill>
              </a:rPr>
              <a:t>公开的数据挖掘工作平台，集成大量能承担数据挖掘任务的机器学习算法，包括对数据进行预处理、分类、回归、聚类、</a:t>
            </a:r>
            <a:r>
              <a:rPr lang="zh-CN" altLang="en-US" sz="1200" dirty="0">
                <a:solidFill>
                  <a:schemeClr val="bg1"/>
                </a:solidFill>
              </a:rPr>
              <a:t>关联规则</a:t>
            </a:r>
            <a:r>
              <a:rPr lang="zh-CN" altLang="zh-CN" sz="1200" dirty="0">
                <a:solidFill>
                  <a:schemeClr val="bg1"/>
                </a:solidFill>
              </a:rPr>
              <a:t>，以及交互式界面上的可视化。</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SPSS: SPSS</a:t>
            </a:r>
            <a:r>
              <a:rPr lang="zh-CN" altLang="zh-CN" sz="1200" dirty="0">
                <a:solidFill>
                  <a:schemeClr val="bg1"/>
                </a:solidFill>
              </a:rPr>
              <a:t>采用类似</a:t>
            </a:r>
            <a:r>
              <a:rPr lang="en-US" altLang="zh-CN" sz="1200" dirty="0">
                <a:solidFill>
                  <a:schemeClr val="bg1"/>
                </a:solidFill>
              </a:rPr>
              <a:t>Excel</a:t>
            </a:r>
            <a:r>
              <a:rPr lang="zh-CN" altLang="zh-CN" sz="1200" dirty="0">
                <a:solidFill>
                  <a:schemeClr val="bg1"/>
                </a:solidFill>
              </a:rPr>
              <a:t>表格的方式输入与管理数据，</a:t>
            </a:r>
            <a:r>
              <a:rPr lang="zh-CN" altLang="en-US" sz="1200" dirty="0">
                <a:solidFill>
                  <a:schemeClr val="bg1"/>
                </a:solidFill>
              </a:rPr>
              <a:t>数据接口</a:t>
            </a:r>
            <a:r>
              <a:rPr lang="zh-CN" altLang="zh-CN" sz="1200" dirty="0">
                <a:solidFill>
                  <a:schemeClr val="bg1"/>
                </a:solidFill>
              </a:rPr>
              <a:t>较为通用，能方便地从其他数据库中读入数据。突出的特点是操作界面友好，且输出结果美观。</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Clementine: Clementine</a:t>
            </a:r>
            <a:r>
              <a:rPr lang="zh-CN" altLang="zh-CN" sz="1200" dirty="0">
                <a:solidFill>
                  <a:schemeClr val="bg1"/>
                </a:solidFill>
              </a:rPr>
              <a:t>提供出色、广泛的</a:t>
            </a:r>
            <a:r>
              <a:rPr lang="zh-CN" altLang="en-US" sz="1200" dirty="0">
                <a:solidFill>
                  <a:schemeClr val="bg1"/>
                </a:solidFill>
              </a:rPr>
              <a:t>数据挖掘技术，</a:t>
            </a:r>
            <a:r>
              <a:rPr lang="zh-CN" altLang="zh-CN" sz="1200" dirty="0">
                <a:solidFill>
                  <a:schemeClr val="bg1"/>
                </a:solidFill>
              </a:rPr>
              <a:t>确保用恰当的分析技术来处理相应的商业问题，得到最优的结果以应对随时出现的问题。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RapidMiner:RapidMiner</a:t>
            </a:r>
            <a:r>
              <a:rPr lang="zh-CN" altLang="zh-CN" sz="1200" dirty="0">
                <a:solidFill>
                  <a:schemeClr val="bg1"/>
                </a:solidFill>
              </a:rPr>
              <a:t>并不支持分析流程图方式，当包含的运算符比较多时就不容易查看；具有丰富的数据挖掘分析和算法功能，常用于解决各种商业关键问题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其它：</a:t>
            </a:r>
            <a:r>
              <a:rPr lang="zh-CN" altLang="zh-CN" sz="1200" dirty="0">
                <a:solidFill>
                  <a:schemeClr val="bg1"/>
                </a:solidFill>
              </a:rPr>
              <a:t>流行的数据挖掘软件还包括</a:t>
            </a:r>
            <a:r>
              <a:rPr lang="en-US" altLang="zh-CN" sz="1200" dirty="0">
                <a:solidFill>
                  <a:schemeClr val="bg1"/>
                </a:solidFill>
              </a:rPr>
              <a:t>Orange</a:t>
            </a:r>
            <a:r>
              <a:rPr lang="zh-CN" altLang="zh-CN" sz="1200" dirty="0">
                <a:solidFill>
                  <a:schemeClr val="bg1"/>
                </a:solidFill>
              </a:rPr>
              <a:t>、</a:t>
            </a:r>
            <a:r>
              <a:rPr lang="en-US" altLang="zh-CN" sz="1200" dirty="0">
                <a:solidFill>
                  <a:schemeClr val="bg1"/>
                </a:solidFill>
              </a:rPr>
              <a:t>Knime</a:t>
            </a:r>
            <a:r>
              <a:rPr lang="zh-CN" altLang="zh-CN" sz="1200" dirty="0">
                <a:solidFill>
                  <a:schemeClr val="bg1"/>
                </a:solidFill>
              </a:rPr>
              <a:t>、</a:t>
            </a:r>
            <a:r>
              <a:rPr lang="en-US" altLang="zh-CN" sz="1200" dirty="0">
                <a:solidFill>
                  <a:schemeClr val="bg1"/>
                </a:solidFill>
              </a:rPr>
              <a:t>Keel</a:t>
            </a:r>
            <a:r>
              <a:rPr lang="zh-CN" altLang="zh-CN" sz="1200" dirty="0">
                <a:solidFill>
                  <a:schemeClr val="bg1"/>
                </a:solidFill>
              </a:rPr>
              <a:t>与</a:t>
            </a:r>
            <a:r>
              <a:rPr lang="en-US" altLang="zh-CN" sz="1200" dirty="0">
                <a:solidFill>
                  <a:schemeClr val="bg1"/>
                </a:solidFill>
              </a:rPr>
              <a:t>Tanagra</a:t>
            </a:r>
            <a:r>
              <a:rPr lang="zh-CN" altLang="zh-CN" sz="1200" dirty="0">
                <a:solidFill>
                  <a:schemeClr val="bg1"/>
                </a:solidFill>
              </a:rPr>
              <a:t>等</a:t>
            </a: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6059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notesSlide" Target="../notesSlides/notesSlide13.xml"/><Relationship Id="rId7" Type="http://schemas.openxmlformats.org/officeDocument/2006/relationships/image" Target="../media/image16.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3.wmf"/><Relationship Id="rId18" Type="http://schemas.openxmlformats.org/officeDocument/2006/relationships/oleObject" Target="../embeddings/oleObject10.bin"/><Relationship Id="rId3" Type="http://schemas.openxmlformats.org/officeDocument/2006/relationships/notesSlide" Target="../notesSlides/notesSlide15.xml"/><Relationship Id="rId21" Type="http://schemas.openxmlformats.org/officeDocument/2006/relationships/image" Target="../media/image27.wmf"/><Relationship Id="rId7" Type="http://schemas.openxmlformats.org/officeDocument/2006/relationships/image" Target="../media/image20.wmf"/><Relationship Id="rId12" Type="http://schemas.openxmlformats.org/officeDocument/2006/relationships/oleObject" Target="../embeddings/oleObject7.bin"/><Relationship Id="rId17" Type="http://schemas.openxmlformats.org/officeDocument/2006/relationships/image" Target="../media/image25.wmf"/><Relationship Id="rId2" Type="http://schemas.openxmlformats.org/officeDocument/2006/relationships/slideLayout" Target="../slideLayouts/slideLayout3.xml"/><Relationship Id="rId16" Type="http://schemas.openxmlformats.org/officeDocument/2006/relationships/oleObject" Target="../embeddings/oleObject9.bin"/><Relationship Id="rId20"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6.bin"/><Relationship Id="rId19" Type="http://schemas.openxmlformats.org/officeDocument/2006/relationships/image" Target="../media/image26.wmf"/><Relationship Id="rId4" Type="http://schemas.openxmlformats.org/officeDocument/2006/relationships/oleObject" Target="../embeddings/oleObject3.bin"/><Relationship Id="rId9" Type="http://schemas.openxmlformats.org/officeDocument/2006/relationships/image" Target="../media/image21.wmf"/><Relationship Id="rId1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6.xml"/><Relationship Id="rId7" Type="http://schemas.openxmlformats.org/officeDocument/2006/relationships/image" Target="../media/image29.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28.wmf"/><Relationship Id="rId4" Type="http://schemas.openxmlformats.org/officeDocument/2006/relationships/oleObject" Target="../embeddings/oleObject12.bin"/><Relationship Id="rId9" Type="http://schemas.openxmlformats.org/officeDocument/2006/relationships/image" Target="../media/image30.wm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36.xml"/><Relationship Id="rId7" Type="http://schemas.openxmlformats.org/officeDocument/2006/relationships/image" Target="../media/image48.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6.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49.w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64.png"/><Relationship Id="rId5" Type="http://schemas.openxmlformats.org/officeDocument/2006/relationships/image" Target="../media/image63.wmf"/><Relationship Id="rId4" Type="http://schemas.openxmlformats.org/officeDocument/2006/relationships/oleObject" Target="../embeddings/oleObject19.bin"/></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70.wmf"/><Relationship Id="rId4"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75.gif"/></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1711166" y="1777030"/>
            <a:ext cx="8900174"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算 法 介 绍</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10395897" y="1836063"/>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  </a:t>
            </a:r>
            <a:r>
              <a:rPr lang="zh-CN" altLang="en-US" dirty="0"/>
              <a:t>数据挖掘工具</a:t>
            </a:r>
          </a:p>
        </p:txBody>
      </p:sp>
      <p:sp>
        <p:nvSpPr>
          <p:cNvPr id="4" name="矩形 3">
            <a:extLst>
              <a:ext uri="{FF2B5EF4-FFF2-40B4-BE49-F238E27FC236}">
                <a16:creationId xmlns:a16="http://schemas.microsoft.com/office/drawing/2014/main" id="{731603C1-89CC-4BF4-9479-F4BFCC25D9D3}"/>
              </a:ext>
            </a:extLst>
          </p:cNvPr>
          <p:cNvSpPr/>
          <p:nvPr/>
        </p:nvSpPr>
        <p:spPr>
          <a:xfrm>
            <a:off x="930890" y="1942788"/>
            <a:ext cx="1117614" cy="369332"/>
          </a:xfrm>
          <a:prstGeom prst="rect">
            <a:avLst/>
          </a:prstGeom>
        </p:spPr>
        <p:txBody>
          <a:bodyPr wrap="none">
            <a:spAutoFit/>
          </a:bodyPr>
          <a:lstStyle/>
          <a:p>
            <a:pPr marL="285750" indent="-285750">
              <a:buFont typeface="Wingdings" panose="05000000000000000000" pitchFamily="2" charset="2"/>
              <a:buChar char="n"/>
            </a:pPr>
            <a:r>
              <a:rPr lang="en-US" altLang="zh-CN" dirty="0"/>
              <a:t>Weka</a:t>
            </a:r>
            <a:endParaRPr lang="zh-CN" altLang="en-US" dirty="0"/>
          </a:p>
        </p:txBody>
      </p:sp>
      <p:sp>
        <p:nvSpPr>
          <p:cNvPr id="6" name="矩形 5">
            <a:extLst>
              <a:ext uri="{FF2B5EF4-FFF2-40B4-BE49-F238E27FC236}">
                <a16:creationId xmlns:a16="http://schemas.microsoft.com/office/drawing/2014/main" id="{59975D02-2F6B-4145-A0D1-86B0737DBA31}"/>
              </a:ext>
            </a:extLst>
          </p:cNvPr>
          <p:cNvSpPr/>
          <p:nvPr/>
        </p:nvSpPr>
        <p:spPr>
          <a:xfrm>
            <a:off x="1453467" y="2364891"/>
            <a:ext cx="8985078" cy="492443"/>
          </a:xfrm>
          <a:prstGeom prst="rect">
            <a:avLst/>
          </a:prstGeom>
        </p:spPr>
        <p:txBody>
          <a:bodyPr wrap="square">
            <a:spAutoFit/>
          </a:bodyPr>
          <a:lstStyle/>
          <a:p>
            <a:pPr marL="285750" indent="-285750">
              <a:buFont typeface="Wingdings" panose="05000000000000000000" pitchFamily="2" charset="2"/>
              <a:buChar char="p"/>
            </a:pPr>
            <a:r>
              <a:rPr lang="zh-CN" altLang="zh-CN" sz="1300" dirty="0"/>
              <a:t>公开的数据挖掘工作平台，集成大量能承担数据挖掘任务的机器学习算法，包括对数据进行预处理、分类、回归、聚类、</a:t>
            </a:r>
            <a:r>
              <a:rPr lang="zh-CN" altLang="en-US" sz="1300" dirty="0"/>
              <a:t>关联规则</a:t>
            </a:r>
            <a:r>
              <a:rPr lang="zh-CN" altLang="zh-CN" sz="1300" dirty="0"/>
              <a:t>，以及交互式界面上的可视化</a:t>
            </a:r>
            <a:endParaRPr lang="zh-CN" altLang="en-US" sz="1300" dirty="0"/>
          </a:p>
        </p:txBody>
      </p:sp>
      <p:sp>
        <p:nvSpPr>
          <p:cNvPr id="7" name="矩形 6">
            <a:extLst>
              <a:ext uri="{FF2B5EF4-FFF2-40B4-BE49-F238E27FC236}">
                <a16:creationId xmlns:a16="http://schemas.microsoft.com/office/drawing/2014/main" id="{315C7AD7-AD3C-49D4-85C5-CE9AF14F9D71}"/>
              </a:ext>
            </a:extLst>
          </p:cNvPr>
          <p:cNvSpPr/>
          <p:nvPr/>
        </p:nvSpPr>
        <p:spPr>
          <a:xfrm>
            <a:off x="928172" y="2959280"/>
            <a:ext cx="955711" cy="369332"/>
          </a:xfrm>
          <a:prstGeom prst="rect">
            <a:avLst/>
          </a:prstGeom>
        </p:spPr>
        <p:txBody>
          <a:bodyPr wrap="none">
            <a:spAutoFit/>
          </a:bodyPr>
          <a:lstStyle/>
          <a:p>
            <a:pPr marL="285750" indent="-285750">
              <a:buFont typeface="Wingdings" panose="05000000000000000000" pitchFamily="2" charset="2"/>
              <a:buChar char="n"/>
            </a:pPr>
            <a:r>
              <a:rPr lang="en-US" altLang="zh-CN" dirty="0"/>
              <a:t>SPSS</a:t>
            </a:r>
            <a:endParaRPr lang="zh-CN" altLang="en-US" dirty="0"/>
          </a:p>
        </p:txBody>
      </p:sp>
      <p:sp>
        <p:nvSpPr>
          <p:cNvPr id="8" name="矩形 7">
            <a:extLst>
              <a:ext uri="{FF2B5EF4-FFF2-40B4-BE49-F238E27FC236}">
                <a16:creationId xmlns:a16="http://schemas.microsoft.com/office/drawing/2014/main" id="{21BCD930-321A-47ED-95A8-5381CA07AA32}"/>
              </a:ext>
            </a:extLst>
          </p:cNvPr>
          <p:cNvSpPr/>
          <p:nvPr/>
        </p:nvSpPr>
        <p:spPr>
          <a:xfrm>
            <a:off x="1450748" y="3429000"/>
            <a:ext cx="9111561" cy="492443"/>
          </a:xfrm>
          <a:prstGeom prst="rect">
            <a:avLst/>
          </a:prstGeom>
        </p:spPr>
        <p:txBody>
          <a:bodyPr wrap="square">
            <a:spAutoFit/>
          </a:bodyPr>
          <a:lstStyle/>
          <a:p>
            <a:pPr marL="285750" indent="-285750">
              <a:buFont typeface="Wingdings" panose="05000000000000000000" pitchFamily="2" charset="2"/>
              <a:buChar char="p"/>
            </a:pPr>
            <a:r>
              <a:rPr lang="en-US" altLang="zh-CN" sz="1300" dirty="0"/>
              <a:t>SPSS</a:t>
            </a:r>
            <a:r>
              <a:rPr lang="zh-CN" altLang="zh-CN" sz="1300" dirty="0"/>
              <a:t>采用类似</a:t>
            </a:r>
            <a:r>
              <a:rPr lang="en-US" altLang="zh-CN" sz="1300" dirty="0"/>
              <a:t>Excel</a:t>
            </a:r>
            <a:r>
              <a:rPr lang="zh-CN" altLang="zh-CN" sz="1300" dirty="0"/>
              <a:t>表格的方式输入与管理数据，</a:t>
            </a:r>
            <a:r>
              <a:rPr lang="zh-CN" altLang="en-US" sz="1300" dirty="0"/>
              <a:t>数据接口</a:t>
            </a:r>
            <a:r>
              <a:rPr lang="zh-CN" altLang="zh-CN" sz="1300" dirty="0"/>
              <a:t>较为通用，能方便地从其他数据库中读入数据。突出的特点是操作界面友好，且输出结果美观</a:t>
            </a:r>
            <a:endParaRPr lang="zh-CN" altLang="en-US" sz="1300" dirty="0"/>
          </a:p>
        </p:txBody>
      </p:sp>
      <p:sp>
        <p:nvSpPr>
          <p:cNvPr id="9" name="矩形 8">
            <a:extLst>
              <a:ext uri="{FF2B5EF4-FFF2-40B4-BE49-F238E27FC236}">
                <a16:creationId xmlns:a16="http://schemas.microsoft.com/office/drawing/2014/main" id="{FEC6D771-2F1B-4446-B9C4-27896BD9F64D}"/>
              </a:ext>
            </a:extLst>
          </p:cNvPr>
          <p:cNvSpPr/>
          <p:nvPr/>
        </p:nvSpPr>
        <p:spPr>
          <a:xfrm>
            <a:off x="928171" y="4123777"/>
            <a:ext cx="1782860" cy="369332"/>
          </a:xfrm>
          <a:prstGeom prst="rect">
            <a:avLst/>
          </a:prstGeom>
        </p:spPr>
        <p:txBody>
          <a:bodyPr wrap="none">
            <a:spAutoFit/>
          </a:bodyPr>
          <a:lstStyle/>
          <a:p>
            <a:pPr marL="285750" indent="-285750">
              <a:buFont typeface="Wingdings" panose="05000000000000000000" pitchFamily="2" charset="2"/>
              <a:buChar char="n"/>
            </a:pPr>
            <a:r>
              <a:rPr lang="en-US" altLang="zh-CN" dirty="0"/>
              <a:t>Clementine</a:t>
            </a:r>
            <a:endParaRPr lang="zh-CN" altLang="en-US" dirty="0"/>
          </a:p>
        </p:txBody>
      </p:sp>
      <p:sp>
        <p:nvSpPr>
          <p:cNvPr id="10" name="矩形 9">
            <a:extLst>
              <a:ext uri="{FF2B5EF4-FFF2-40B4-BE49-F238E27FC236}">
                <a16:creationId xmlns:a16="http://schemas.microsoft.com/office/drawing/2014/main" id="{1D607856-717E-4B2C-BE23-29D4D7317314}"/>
              </a:ext>
            </a:extLst>
          </p:cNvPr>
          <p:cNvSpPr/>
          <p:nvPr/>
        </p:nvSpPr>
        <p:spPr>
          <a:xfrm>
            <a:off x="1450749" y="4622375"/>
            <a:ext cx="9111560" cy="292388"/>
          </a:xfrm>
          <a:prstGeom prst="rect">
            <a:avLst/>
          </a:prstGeom>
        </p:spPr>
        <p:txBody>
          <a:bodyPr wrap="square">
            <a:spAutoFit/>
          </a:bodyPr>
          <a:lstStyle/>
          <a:p>
            <a:pPr marL="285750" indent="-285750">
              <a:buFont typeface="Wingdings" panose="05000000000000000000" pitchFamily="2" charset="2"/>
              <a:buChar char="p"/>
            </a:pPr>
            <a:r>
              <a:rPr lang="en-US" altLang="zh-CN" sz="1300" dirty="0"/>
              <a:t> Clementine</a:t>
            </a:r>
            <a:r>
              <a:rPr lang="zh-CN" altLang="zh-CN" sz="1300" dirty="0"/>
              <a:t>提供出色、广泛的</a:t>
            </a:r>
            <a:r>
              <a:rPr lang="zh-CN" altLang="en-US" sz="1300" dirty="0"/>
              <a:t>数据挖掘技术，</a:t>
            </a:r>
            <a:r>
              <a:rPr lang="zh-CN" altLang="zh-CN" sz="1300" dirty="0"/>
              <a:t>确保用恰当的分析技术来处理相应的商业问题，以应对随时出现的问题</a:t>
            </a:r>
            <a:endParaRPr lang="zh-CN" altLang="en-US" sz="1300" dirty="0"/>
          </a:p>
        </p:txBody>
      </p:sp>
      <p:sp>
        <p:nvSpPr>
          <p:cNvPr id="11" name="矩形 10">
            <a:extLst>
              <a:ext uri="{FF2B5EF4-FFF2-40B4-BE49-F238E27FC236}">
                <a16:creationId xmlns:a16="http://schemas.microsoft.com/office/drawing/2014/main" id="{3AD584D4-B194-40BB-8B8E-DA2A6E9F6C7C}"/>
              </a:ext>
            </a:extLst>
          </p:cNvPr>
          <p:cNvSpPr/>
          <p:nvPr/>
        </p:nvSpPr>
        <p:spPr>
          <a:xfrm>
            <a:off x="925454" y="5032703"/>
            <a:ext cx="1750800" cy="369332"/>
          </a:xfrm>
          <a:prstGeom prst="rect">
            <a:avLst/>
          </a:prstGeom>
        </p:spPr>
        <p:txBody>
          <a:bodyPr wrap="none">
            <a:spAutoFit/>
          </a:bodyPr>
          <a:lstStyle/>
          <a:p>
            <a:pPr marL="285750" indent="-285750">
              <a:buFont typeface="Wingdings" panose="05000000000000000000" pitchFamily="2" charset="2"/>
              <a:buChar char="n"/>
            </a:pPr>
            <a:r>
              <a:rPr lang="en-US" altLang="zh-CN" dirty="0"/>
              <a:t>RapidMine</a:t>
            </a:r>
            <a:r>
              <a:rPr lang="en-US" altLang="zh-CN" dirty="0">
                <a:solidFill>
                  <a:schemeClr val="bg1"/>
                </a:solidFill>
              </a:rPr>
              <a:t>r</a:t>
            </a:r>
            <a:endParaRPr lang="zh-CN" altLang="en-US" dirty="0"/>
          </a:p>
        </p:txBody>
      </p:sp>
      <p:sp>
        <p:nvSpPr>
          <p:cNvPr id="12" name="矩形 11">
            <a:extLst>
              <a:ext uri="{FF2B5EF4-FFF2-40B4-BE49-F238E27FC236}">
                <a16:creationId xmlns:a16="http://schemas.microsoft.com/office/drawing/2014/main" id="{C2F6D635-110E-42DC-B3A0-B606D400EE5F}"/>
              </a:ext>
            </a:extLst>
          </p:cNvPr>
          <p:cNvSpPr/>
          <p:nvPr/>
        </p:nvSpPr>
        <p:spPr>
          <a:xfrm>
            <a:off x="1450748" y="5438801"/>
            <a:ext cx="8985078" cy="492443"/>
          </a:xfrm>
          <a:prstGeom prst="rect">
            <a:avLst/>
          </a:prstGeom>
        </p:spPr>
        <p:txBody>
          <a:bodyPr wrap="square">
            <a:spAutoFit/>
          </a:bodyPr>
          <a:lstStyle/>
          <a:p>
            <a:pPr marL="285750" indent="-285750">
              <a:buFont typeface="Wingdings" panose="05000000000000000000" pitchFamily="2" charset="2"/>
              <a:buChar char="p"/>
            </a:pPr>
            <a:r>
              <a:rPr lang="en-US" altLang="zh-CN" sz="1300" dirty="0"/>
              <a:t>RapidMiner</a:t>
            </a:r>
            <a:r>
              <a:rPr lang="zh-CN" altLang="zh-CN" sz="1300" dirty="0"/>
              <a:t>并不支持分析流程图方式，当包含的运算符比较多时就不容易查看；具有丰富的数据挖掘分析和算法功能，常用于解决各种商业关键问题</a:t>
            </a:r>
            <a:endParaRPr lang="zh-CN" altLang="en-US" sz="1300" dirty="0"/>
          </a:p>
        </p:txBody>
      </p:sp>
    </p:spTree>
    <p:extLst>
      <p:ext uri="{BB962C8B-B14F-4D97-AF65-F5344CB8AC3E}">
        <p14:creationId xmlns:p14="http://schemas.microsoft.com/office/powerpoint/2010/main" val="42428889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705578"/>
            <a:ext cx="4674974" cy="755979"/>
            <a:chOff x="4951741" y="2055021"/>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1"/>
              <a:ext cx="2362563" cy="799005"/>
              <a:chOff x="5609305" y="2026446"/>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6"/>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17611" y="2009206"/>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69450166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2.1  </a:t>
            </a:r>
            <a:r>
              <a:rPr lang="zh-CN" altLang="en-US" dirty="0"/>
              <a:t>分类算法简介</a:t>
            </a:r>
          </a:p>
        </p:txBody>
      </p:sp>
      <p:sp>
        <p:nvSpPr>
          <p:cNvPr id="4" name="矩形 3">
            <a:extLst>
              <a:ext uri="{FF2B5EF4-FFF2-40B4-BE49-F238E27FC236}">
                <a16:creationId xmlns:a16="http://schemas.microsoft.com/office/drawing/2014/main" id="{B9CC439D-BB8C-43FA-BB7C-A5C721E910FA}"/>
              </a:ext>
            </a:extLst>
          </p:cNvPr>
          <p:cNvSpPr/>
          <p:nvPr/>
        </p:nvSpPr>
        <p:spPr>
          <a:xfrm>
            <a:off x="1126210" y="1930461"/>
            <a:ext cx="9443634" cy="152554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分类是一种重要的数据分析形式，根据重要数据类的特征向量值及其他约束条件，构造分类函数或分类模型（分类器），目的是根据数据集的特点把未知类别的样本映射到给定类别中</a:t>
            </a:r>
            <a:endParaRPr lang="en-US" altLang="zh-CN" sz="1600" dirty="0"/>
          </a:p>
          <a:p>
            <a:pPr marL="285750" indent="-285750">
              <a:lnSpc>
                <a:spcPct val="150000"/>
              </a:lnSpc>
              <a:buFont typeface="Wingdings" panose="05000000000000000000" pitchFamily="2" charset="2"/>
              <a:buChar char="n"/>
            </a:pPr>
            <a:endParaRPr lang="en-US" altLang="zh-CN" sz="1600" dirty="0"/>
          </a:p>
          <a:p>
            <a:pPr marL="285750" indent="-285750">
              <a:lnSpc>
                <a:spcPct val="150000"/>
              </a:lnSpc>
              <a:buFont typeface="Wingdings" panose="05000000000000000000" pitchFamily="2" charset="2"/>
              <a:buChar char="n"/>
            </a:pPr>
            <a:r>
              <a:rPr lang="zh-CN" altLang="zh-CN" sz="1600" dirty="0"/>
              <a:t>数据分类过程主要包括两个步骤，即学习和分类</a:t>
            </a:r>
            <a:endParaRPr lang="en-US" altLang="zh-CN" sz="1600" dirty="0"/>
          </a:p>
        </p:txBody>
      </p:sp>
      <p:pic>
        <p:nvPicPr>
          <p:cNvPr id="5" name="图片 1">
            <a:extLst>
              <a:ext uri="{FF2B5EF4-FFF2-40B4-BE49-F238E27FC236}">
                <a16:creationId xmlns:a16="http://schemas.microsoft.com/office/drawing/2014/main" id="{B0EB32B4-6A50-41B0-BD05-88815CB8DE2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r="1678"/>
          <a:stretch>
            <a:fillRect/>
          </a:stretch>
        </p:blipFill>
        <p:spPr bwMode="auto">
          <a:xfrm>
            <a:off x="1841532" y="3711834"/>
            <a:ext cx="4130483" cy="23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 descr="说明: 7-2">
            <a:extLst>
              <a:ext uri="{FF2B5EF4-FFF2-40B4-BE49-F238E27FC236}">
                <a16:creationId xmlns:a16="http://schemas.microsoft.com/office/drawing/2014/main" id="{1729805C-31A1-484D-80D5-C9EA48DD82C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l="1430" r="2592"/>
          <a:stretch>
            <a:fillRect/>
          </a:stretch>
        </p:blipFill>
        <p:spPr bwMode="auto">
          <a:xfrm>
            <a:off x="6638446" y="3711834"/>
            <a:ext cx="4242887" cy="23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7C424F0-0930-4B85-97AA-41BCD70F961C}"/>
              </a:ext>
            </a:extLst>
          </p:cNvPr>
          <p:cNvSpPr/>
          <p:nvPr/>
        </p:nvSpPr>
        <p:spPr>
          <a:xfrm>
            <a:off x="3201291" y="6117772"/>
            <a:ext cx="1410964" cy="307777"/>
          </a:xfrm>
          <a:prstGeom prst="rect">
            <a:avLst/>
          </a:prstGeom>
        </p:spPr>
        <p:txBody>
          <a:bodyPr wrap="none">
            <a:spAutoFit/>
          </a:bodyPr>
          <a:lstStyle/>
          <a:p>
            <a:r>
              <a:rPr lang="en-US" altLang="zh-CN" sz="1400" dirty="0"/>
              <a:t>1.</a:t>
            </a:r>
            <a:r>
              <a:rPr lang="zh-CN" altLang="en-US" sz="1400" dirty="0"/>
              <a:t>建立模型</a:t>
            </a:r>
            <a:r>
              <a:rPr lang="zh-CN" altLang="zh-CN" sz="1400" dirty="0"/>
              <a:t>学习</a:t>
            </a:r>
            <a:endParaRPr lang="zh-CN" altLang="en-US" sz="1400" dirty="0"/>
          </a:p>
        </p:txBody>
      </p:sp>
      <p:sp>
        <p:nvSpPr>
          <p:cNvPr id="8" name="矩形 7">
            <a:extLst>
              <a:ext uri="{FF2B5EF4-FFF2-40B4-BE49-F238E27FC236}">
                <a16:creationId xmlns:a16="http://schemas.microsoft.com/office/drawing/2014/main" id="{50B8B221-79D8-4401-A662-03A2D9ED0B35}"/>
              </a:ext>
            </a:extLst>
          </p:cNvPr>
          <p:cNvSpPr/>
          <p:nvPr/>
        </p:nvSpPr>
        <p:spPr>
          <a:xfrm>
            <a:off x="8759889" y="6117771"/>
            <a:ext cx="692818" cy="307777"/>
          </a:xfrm>
          <a:prstGeom prst="rect">
            <a:avLst/>
          </a:prstGeom>
        </p:spPr>
        <p:txBody>
          <a:bodyPr wrap="none">
            <a:spAutoFit/>
          </a:bodyPr>
          <a:lstStyle/>
          <a:p>
            <a:r>
              <a:rPr lang="en-US" altLang="zh-CN" sz="1400" dirty="0"/>
              <a:t>2.</a:t>
            </a:r>
            <a:r>
              <a:rPr lang="zh-CN" altLang="en-US" sz="1400" dirty="0"/>
              <a:t>分类</a:t>
            </a:r>
          </a:p>
        </p:txBody>
      </p:sp>
    </p:spTree>
    <p:extLst>
      <p:ext uri="{BB962C8B-B14F-4D97-AF65-F5344CB8AC3E}">
        <p14:creationId xmlns:p14="http://schemas.microsoft.com/office/powerpoint/2010/main" val="29303829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2.1  </a:t>
            </a:r>
            <a:r>
              <a:rPr lang="zh-CN" altLang="en-US" dirty="0"/>
              <a:t>分类算法简介</a:t>
            </a:r>
          </a:p>
        </p:txBody>
      </p:sp>
      <p:sp>
        <p:nvSpPr>
          <p:cNvPr id="9" name="矩形 8">
            <a:extLst>
              <a:ext uri="{FF2B5EF4-FFF2-40B4-BE49-F238E27FC236}">
                <a16:creationId xmlns:a16="http://schemas.microsoft.com/office/drawing/2014/main" id="{BE345F44-6EBD-4094-8BD6-4C55A218A14A}"/>
              </a:ext>
            </a:extLst>
          </p:cNvPr>
          <p:cNvSpPr/>
          <p:nvPr/>
        </p:nvSpPr>
        <p:spPr>
          <a:xfrm>
            <a:off x="1130877" y="2001798"/>
            <a:ext cx="8445039" cy="307777"/>
          </a:xfrm>
          <a:prstGeom prst="rect">
            <a:avLst/>
          </a:prstGeom>
        </p:spPr>
        <p:txBody>
          <a:bodyPr wrap="square">
            <a:spAutoFit/>
          </a:bodyPr>
          <a:lstStyle/>
          <a:p>
            <a:pPr marL="285750" indent="-285750">
              <a:buFont typeface="Wingdings" panose="05000000000000000000" pitchFamily="2" charset="2"/>
              <a:buChar char="n"/>
            </a:pPr>
            <a:r>
              <a:rPr lang="zh-CN" altLang="zh-CN" sz="1400" dirty="0"/>
              <a:t>分类分析在数据挖掘中是一项比较重要的任务，目前在商业上应用最多。</a:t>
            </a:r>
            <a:endParaRPr lang="zh-CN" altLang="en-US" sz="1400" dirty="0"/>
          </a:p>
        </p:txBody>
      </p:sp>
      <p:sp>
        <p:nvSpPr>
          <p:cNvPr id="10" name="矩形 9">
            <a:extLst>
              <a:ext uri="{FF2B5EF4-FFF2-40B4-BE49-F238E27FC236}">
                <a16:creationId xmlns:a16="http://schemas.microsoft.com/office/drawing/2014/main" id="{CDAF495E-C0CA-404B-B8AA-D04D18327876}"/>
              </a:ext>
            </a:extLst>
          </p:cNvPr>
          <p:cNvSpPr/>
          <p:nvPr/>
        </p:nvSpPr>
        <p:spPr>
          <a:xfrm>
            <a:off x="1105029" y="2617888"/>
            <a:ext cx="9478665"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分类的目的是从历史数据记录中自动推导出对给定数据的推广描述，从而学会一个分类函数或分类模型（也常常称作分类器），该模型能把数据库中的数据项映射到给定类别中的某一个类中。</a:t>
            </a:r>
            <a:endParaRPr lang="zh-CN" altLang="en-US" sz="1400" dirty="0"/>
          </a:p>
        </p:txBody>
      </p:sp>
      <p:sp>
        <p:nvSpPr>
          <p:cNvPr id="11" name="矩形 10">
            <a:extLst>
              <a:ext uri="{FF2B5EF4-FFF2-40B4-BE49-F238E27FC236}">
                <a16:creationId xmlns:a16="http://schemas.microsoft.com/office/drawing/2014/main" id="{89340FF3-3F4A-4747-8269-7B1A79241BD9}"/>
              </a:ext>
            </a:extLst>
          </p:cNvPr>
          <p:cNvSpPr/>
          <p:nvPr/>
        </p:nvSpPr>
        <p:spPr>
          <a:xfrm>
            <a:off x="1117953" y="3492406"/>
            <a:ext cx="9478665" cy="738664"/>
          </a:xfrm>
          <a:prstGeom prst="rect">
            <a:avLst/>
          </a:prstGeom>
        </p:spPr>
        <p:txBody>
          <a:bodyPr wrap="square">
            <a:spAutoFit/>
          </a:bodyPr>
          <a:lstStyle/>
          <a:p>
            <a:pPr marL="285750" indent="-285750">
              <a:buFont typeface="Wingdings" panose="05000000000000000000" pitchFamily="2" charset="2"/>
              <a:buChar char="n"/>
            </a:pPr>
            <a:r>
              <a:rPr lang="zh-CN" altLang="zh-CN" sz="1400" dirty="0"/>
              <a:t>为建立模型而被分析的数据元组形成训练数据集，由一组数据库记录或元组构成，每个元组是一个由有关字段（又称属性或特征）值组成的特征向量，此外，每一个训练样本都有一个预先定义的类别标记，由一个被称为类标签的属性确定。</a:t>
            </a:r>
            <a:endParaRPr lang="zh-CN" altLang="en-US" sz="1400" dirty="0"/>
          </a:p>
        </p:txBody>
      </p:sp>
      <p:sp>
        <p:nvSpPr>
          <p:cNvPr id="13" name="矩形 12">
            <a:extLst>
              <a:ext uri="{FF2B5EF4-FFF2-40B4-BE49-F238E27FC236}">
                <a16:creationId xmlns:a16="http://schemas.microsoft.com/office/drawing/2014/main" id="{D933D19F-9C13-4E31-A00D-B474EFA39EAB}"/>
              </a:ext>
            </a:extLst>
          </p:cNvPr>
          <p:cNvSpPr/>
          <p:nvPr/>
        </p:nvSpPr>
        <p:spPr>
          <a:xfrm>
            <a:off x="1130877" y="4366924"/>
            <a:ext cx="6626265"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一个具体样本的形式可表示为</a:t>
            </a:r>
            <a:r>
              <a:rPr lang="en-US" altLang="zh-CN" sz="1400" dirty="0"/>
              <a:t>                           , </a:t>
            </a:r>
            <a:r>
              <a:rPr lang="zh-CN" altLang="zh-CN" sz="1400" dirty="0"/>
              <a:t>其中</a:t>
            </a:r>
            <a:r>
              <a:rPr lang="en-US" altLang="zh-CN" sz="1400" dirty="0"/>
              <a:t>     </a:t>
            </a:r>
            <a:r>
              <a:rPr lang="zh-CN" altLang="zh-CN" sz="1400" dirty="0"/>
              <a:t>表示字段值，</a:t>
            </a:r>
            <a:r>
              <a:rPr lang="en-US" altLang="zh-CN" sz="1400" i="1" dirty="0"/>
              <a:t>C </a:t>
            </a:r>
            <a:r>
              <a:rPr lang="zh-CN" altLang="zh-CN" sz="1400" dirty="0"/>
              <a:t>表示类别</a:t>
            </a:r>
            <a:endParaRPr lang="zh-CN" altLang="en-US" sz="1400" dirty="0"/>
          </a:p>
        </p:txBody>
      </p:sp>
      <p:graphicFrame>
        <p:nvGraphicFramePr>
          <p:cNvPr id="17" name="对象 16">
            <a:extLst>
              <a:ext uri="{FF2B5EF4-FFF2-40B4-BE49-F238E27FC236}">
                <a16:creationId xmlns:a16="http://schemas.microsoft.com/office/drawing/2014/main" id="{CFF1FC40-2448-4C72-BCE2-302647E0FC99}"/>
              </a:ext>
            </a:extLst>
          </p:cNvPr>
          <p:cNvGraphicFramePr>
            <a:graphicFrameLocks noChangeAspect="1"/>
          </p:cNvGraphicFramePr>
          <p:nvPr>
            <p:extLst>
              <p:ext uri="{D42A27DB-BD31-4B8C-83A1-F6EECF244321}">
                <p14:modId xmlns:p14="http://schemas.microsoft.com/office/powerpoint/2010/main" val="1370547997"/>
              </p:ext>
            </p:extLst>
          </p:nvPr>
        </p:nvGraphicFramePr>
        <p:xfrm>
          <a:off x="3807438" y="4383786"/>
          <a:ext cx="1260043" cy="274052"/>
        </p:xfrm>
        <a:graphic>
          <a:graphicData uri="http://schemas.openxmlformats.org/presentationml/2006/ole">
            <mc:AlternateContent xmlns:mc="http://schemas.openxmlformats.org/markup-compatibility/2006">
              <mc:Choice xmlns:v="urn:schemas-microsoft-com:vml" Requires="v">
                <p:oleObj spid="_x0000_s1032" r:id="rId4" imgW="824865" imgH="215900" progId="Equation.DSMT4">
                  <p:embed/>
                </p:oleObj>
              </mc:Choice>
              <mc:Fallback>
                <p:oleObj r:id="rId4" imgW="824865" imgH="215900" progId="Equation.DSMT4">
                  <p:embed/>
                  <p:pic>
                    <p:nvPicPr>
                      <p:cNvPr id="14" name="对象 13">
                        <a:extLst>
                          <a:ext uri="{FF2B5EF4-FFF2-40B4-BE49-F238E27FC236}">
                            <a16:creationId xmlns:a16="http://schemas.microsoft.com/office/drawing/2014/main" id="{9464ED7F-55D1-4C27-AB32-7CAB4ADD9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438" y="4383786"/>
                        <a:ext cx="1260043" cy="274052"/>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E7CC1DB0-C80D-459D-9CE2-BBCE94870CE4}"/>
              </a:ext>
            </a:extLst>
          </p:cNvPr>
          <p:cNvGraphicFramePr>
            <a:graphicFrameLocks noChangeAspect="1"/>
          </p:cNvGraphicFramePr>
          <p:nvPr>
            <p:extLst>
              <p:ext uri="{D42A27DB-BD31-4B8C-83A1-F6EECF244321}">
                <p14:modId xmlns:p14="http://schemas.microsoft.com/office/powerpoint/2010/main" val="949261567"/>
              </p:ext>
            </p:extLst>
          </p:nvPr>
        </p:nvGraphicFramePr>
        <p:xfrm>
          <a:off x="5561336" y="4434687"/>
          <a:ext cx="233065" cy="209550"/>
        </p:xfrm>
        <a:graphic>
          <a:graphicData uri="http://schemas.openxmlformats.org/presentationml/2006/ole">
            <mc:AlternateContent xmlns:mc="http://schemas.openxmlformats.org/markup-compatibility/2006">
              <mc:Choice xmlns:v="urn:schemas-microsoft-com:vml" Requires="v">
                <p:oleObj spid="_x0000_s1033" r:id="rId6" imgW="203200" imgH="203200" progId="Equation.DSMT4">
                  <p:embed/>
                </p:oleObj>
              </mc:Choice>
              <mc:Fallback>
                <p:oleObj r:id="rId6" imgW="203200" imgH="203200" progId="Equation.DSMT4">
                  <p:embed/>
                  <p:pic>
                    <p:nvPicPr>
                      <p:cNvPr id="18" name="对象 17">
                        <a:extLst>
                          <a:ext uri="{FF2B5EF4-FFF2-40B4-BE49-F238E27FC236}">
                            <a16:creationId xmlns:a16="http://schemas.microsoft.com/office/drawing/2014/main" id="{B1257630-59FD-4DA7-8D40-295426AB5F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1336" y="4434687"/>
                        <a:ext cx="233065" cy="209550"/>
                      </a:xfrm>
                      <a:prstGeom prst="rect">
                        <a:avLst/>
                      </a:prstGeom>
                      <a:noFill/>
                    </p:spPr>
                  </p:pic>
                </p:oleObj>
              </mc:Fallback>
            </mc:AlternateContent>
          </a:graphicData>
        </a:graphic>
      </p:graphicFrame>
      <p:pic>
        <p:nvPicPr>
          <p:cNvPr id="23" name="图片 22">
            <a:extLst>
              <a:ext uri="{FF2B5EF4-FFF2-40B4-BE49-F238E27FC236}">
                <a16:creationId xmlns:a16="http://schemas.microsoft.com/office/drawing/2014/main" id="{7E23C3F0-D3C1-43CD-BA6A-DF3A356327C1}"/>
              </a:ext>
            </a:extLst>
          </p:cNvPr>
          <p:cNvPicPr>
            <a:picLocks noChangeAspect="1"/>
          </p:cNvPicPr>
          <p:nvPr/>
        </p:nvPicPr>
        <p:blipFill>
          <a:blip r:embed="rId8"/>
          <a:stretch>
            <a:fillRect/>
          </a:stretch>
        </p:blipFill>
        <p:spPr>
          <a:xfrm>
            <a:off x="8398566" y="4520812"/>
            <a:ext cx="2354699" cy="1400175"/>
          </a:xfrm>
          <a:prstGeom prst="rect">
            <a:avLst/>
          </a:prstGeom>
        </p:spPr>
      </p:pic>
      <p:sp>
        <p:nvSpPr>
          <p:cNvPr id="40" name="矩形 39">
            <a:extLst>
              <a:ext uri="{FF2B5EF4-FFF2-40B4-BE49-F238E27FC236}">
                <a16:creationId xmlns:a16="http://schemas.microsoft.com/office/drawing/2014/main" id="{4C4DCAC8-FA39-4675-853F-087EB42F65D6}"/>
              </a:ext>
            </a:extLst>
          </p:cNvPr>
          <p:cNvSpPr/>
          <p:nvPr/>
        </p:nvSpPr>
        <p:spPr>
          <a:xfrm>
            <a:off x="3717918" y="5220899"/>
            <a:ext cx="3544282" cy="369332"/>
          </a:xfrm>
          <a:prstGeom prst="rect">
            <a:avLst/>
          </a:prstGeom>
          <a:ln>
            <a:noFill/>
            <a:prstDash val="dash"/>
          </a:ln>
        </p:spPr>
        <p:txBody>
          <a:bodyPr wrap="square">
            <a:spAutoFit/>
          </a:bodyPr>
          <a:lstStyle/>
          <a:p>
            <a:r>
              <a:rPr lang="en-US" altLang="zh-CN" b="1" dirty="0">
                <a:solidFill>
                  <a:srgbClr val="3D89BC"/>
                </a:solidFill>
              </a:rPr>
              <a:t>   </a:t>
            </a:r>
            <a:r>
              <a:rPr lang="zh-CN" altLang="zh-CN" b="1" dirty="0">
                <a:solidFill>
                  <a:srgbClr val="3D89BC"/>
                </a:solidFill>
              </a:rPr>
              <a:t>分</a:t>
            </a:r>
            <a:r>
              <a:rPr lang="en-US" altLang="zh-CN" b="1" dirty="0">
                <a:solidFill>
                  <a:srgbClr val="3D89BC"/>
                </a:solidFill>
              </a:rPr>
              <a:t> </a:t>
            </a:r>
            <a:r>
              <a:rPr lang="zh-CN" altLang="zh-CN" b="1" dirty="0">
                <a:solidFill>
                  <a:srgbClr val="3D89BC"/>
                </a:solidFill>
              </a:rPr>
              <a:t>类</a:t>
            </a:r>
            <a:r>
              <a:rPr lang="en-US" altLang="zh-CN" b="1" dirty="0">
                <a:solidFill>
                  <a:srgbClr val="3D89BC"/>
                </a:solidFill>
              </a:rPr>
              <a:t> </a:t>
            </a:r>
            <a:r>
              <a:rPr lang="zh-CN" altLang="zh-CN" b="1" dirty="0">
                <a:solidFill>
                  <a:srgbClr val="3D89BC"/>
                </a:solidFill>
              </a:rPr>
              <a:t>又</a:t>
            </a:r>
            <a:r>
              <a:rPr lang="en-US" altLang="zh-CN" b="1" dirty="0">
                <a:solidFill>
                  <a:srgbClr val="3D89BC"/>
                </a:solidFill>
              </a:rPr>
              <a:t> </a:t>
            </a:r>
            <a:r>
              <a:rPr lang="zh-CN" altLang="zh-CN" b="1" dirty="0">
                <a:solidFill>
                  <a:srgbClr val="3D89BC"/>
                </a:solidFill>
              </a:rPr>
              <a:t>称</a:t>
            </a:r>
            <a:r>
              <a:rPr lang="en-US" altLang="zh-CN" b="1" dirty="0">
                <a:solidFill>
                  <a:srgbClr val="3D89BC"/>
                </a:solidFill>
              </a:rPr>
              <a:t> </a:t>
            </a:r>
            <a:r>
              <a:rPr lang="zh-CN" altLang="zh-CN" b="1" dirty="0">
                <a:solidFill>
                  <a:srgbClr val="3D89BC"/>
                </a:solidFill>
              </a:rPr>
              <a:t>为</a:t>
            </a:r>
            <a:r>
              <a:rPr lang="en-US" altLang="zh-CN" b="1" dirty="0">
                <a:solidFill>
                  <a:srgbClr val="3D89BC"/>
                </a:solidFill>
              </a:rPr>
              <a:t> </a:t>
            </a:r>
            <a:r>
              <a:rPr lang="zh-CN" altLang="zh-CN" b="1" dirty="0">
                <a:solidFill>
                  <a:srgbClr val="3D89BC"/>
                </a:solidFill>
              </a:rPr>
              <a:t>有</a:t>
            </a:r>
            <a:r>
              <a:rPr lang="en-US" altLang="zh-CN" b="1" dirty="0">
                <a:solidFill>
                  <a:srgbClr val="3D89BC"/>
                </a:solidFill>
              </a:rPr>
              <a:t> </a:t>
            </a:r>
            <a:r>
              <a:rPr lang="zh-CN" altLang="zh-CN" b="1" dirty="0">
                <a:solidFill>
                  <a:srgbClr val="3D89BC"/>
                </a:solidFill>
              </a:rPr>
              <a:t>监</a:t>
            </a:r>
            <a:r>
              <a:rPr lang="en-US" altLang="zh-CN" b="1" dirty="0">
                <a:solidFill>
                  <a:srgbClr val="3D89BC"/>
                </a:solidFill>
              </a:rPr>
              <a:t> </a:t>
            </a:r>
            <a:r>
              <a:rPr lang="zh-CN" altLang="zh-CN" b="1" dirty="0">
                <a:solidFill>
                  <a:srgbClr val="3D89BC"/>
                </a:solidFill>
              </a:rPr>
              <a:t>督</a:t>
            </a:r>
            <a:r>
              <a:rPr lang="en-US" altLang="zh-CN" b="1" dirty="0">
                <a:solidFill>
                  <a:srgbClr val="3D89BC"/>
                </a:solidFill>
              </a:rPr>
              <a:t> </a:t>
            </a:r>
            <a:r>
              <a:rPr lang="zh-CN" altLang="zh-CN" b="1" dirty="0">
                <a:solidFill>
                  <a:srgbClr val="3D89BC"/>
                </a:solidFill>
              </a:rPr>
              <a:t>的</a:t>
            </a:r>
            <a:r>
              <a:rPr lang="en-US" altLang="zh-CN" b="1" dirty="0">
                <a:solidFill>
                  <a:srgbClr val="3D89BC"/>
                </a:solidFill>
              </a:rPr>
              <a:t> </a:t>
            </a:r>
            <a:r>
              <a:rPr lang="zh-CN" altLang="zh-CN" b="1" dirty="0">
                <a:solidFill>
                  <a:srgbClr val="3D89BC"/>
                </a:solidFill>
              </a:rPr>
              <a:t>学</a:t>
            </a:r>
            <a:r>
              <a:rPr lang="en-US" altLang="zh-CN" b="1" dirty="0">
                <a:solidFill>
                  <a:srgbClr val="3D89BC"/>
                </a:solidFill>
              </a:rPr>
              <a:t> </a:t>
            </a:r>
            <a:r>
              <a:rPr lang="zh-CN" altLang="zh-CN" b="1" dirty="0">
                <a:solidFill>
                  <a:srgbClr val="3D89BC"/>
                </a:solidFill>
              </a:rPr>
              <a:t>习</a:t>
            </a:r>
            <a:endParaRPr lang="zh-CN" altLang="en-US" b="1" dirty="0">
              <a:solidFill>
                <a:srgbClr val="3D89BC"/>
              </a:solidFill>
            </a:endParaRPr>
          </a:p>
        </p:txBody>
      </p:sp>
    </p:spTree>
    <p:extLst>
      <p:ext uri="{BB962C8B-B14F-4D97-AF65-F5344CB8AC3E}">
        <p14:creationId xmlns:p14="http://schemas.microsoft.com/office/powerpoint/2010/main" val="42303613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  </a:t>
            </a:r>
            <a:r>
              <a:rPr lang="zh-CN" altLang="en-US" dirty="0"/>
              <a:t>贝叶斯决策与分类器</a:t>
            </a:r>
          </a:p>
        </p:txBody>
      </p:sp>
      <p:pic>
        <p:nvPicPr>
          <p:cNvPr id="9" name="图片 8">
            <a:extLst>
              <a:ext uri="{FF2B5EF4-FFF2-40B4-BE49-F238E27FC236}">
                <a16:creationId xmlns:a16="http://schemas.microsoft.com/office/drawing/2014/main" id="{9C549A7B-1E3B-4808-B11B-5590A7BC0335}"/>
              </a:ext>
            </a:extLst>
          </p:cNvPr>
          <p:cNvPicPr>
            <a:picLocks noChangeAspect="1"/>
          </p:cNvPicPr>
          <p:nvPr/>
        </p:nvPicPr>
        <p:blipFill>
          <a:blip r:embed="rId3"/>
          <a:stretch>
            <a:fillRect/>
          </a:stretch>
        </p:blipFill>
        <p:spPr>
          <a:xfrm>
            <a:off x="1969159" y="2015596"/>
            <a:ext cx="8437832" cy="3996000"/>
          </a:xfrm>
          <a:prstGeom prst="rect">
            <a:avLst/>
          </a:prstGeom>
        </p:spPr>
      </p:pic>
    </p:spTree>
    <p:extLst>
      <p:ext uri="{BB962C8B-B14F-4D97-AF65-F5344CB8AC3E}">
        <p14:creationId xmlns:p14="http://schemas.microsoft.com/office/powerpoint/2010/main" val="340214277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2.2.1  </a:t>
            </a:r>
            <a:r>
              <a:rPr lang="zh-CN" altLang="en-US" dirty="0"/>
              <a:t>相关基础数学知识</a:t>
            </a:r>
          </a:p>
        </p:txBody>
      </p:sp>
      <p:sp>
        <p:nvSpPr>
          <p:cNvPr id="5" name="矩形 4">
            <a:extLst>
              <a:ext uri="{FF2B5EF4-FFF2-40B4-BE49-F238E27FC236}">
                <a16:creationId xmlns:a16="http://schemas.microsoft.com/office/drawing/2014/main" id="{45DCE1B1-5CAC-4DCA-BA3D-E5491735183A}"/>
              </a:ext>
            </a:extLst>
          </p:cNvPr>
          <p:cNvSpPr/>
          <p:nvPr/>
        </p:nvSpPr>
        <p:spPr>
          <a:xfrm>
            <a:off x="1201050" y="1977412"/>
            <a:ext cx="1293944" cy="338554"/>
          </a:xfrm>
          <a:prstGeom prst="rect">
            <a:avLst/>
          </a:prstGeom>
        </p:spPr>
        <p:txBody>
          <a:bodyPr wrap="none">
            <a:spAutoFit/>
          </a:bodyPr>
          <a:lstStyle/>
          <a:p>
            <a:pPr marL="285750" indent="-285750">
              <a:buFont typeface="Wingdings" panose="05000000000000000000" pitchFamily="2" charset="2"/>
              <a:buChar char="n"/>
            </a:pPr>
            <a:r>
              <a:rPr lang="zh-CN" altLang="zh-CN" sz="1600" b="1" dirty="0"/>
              <a:t>条件概率</a:t>
            </a:r>
          </a:p>
        </p:txBody>
      </p:sp>
      <p:sp>
        <p:nvSpPr>
          <p:cNvPr id="6" name="矩形 5">
            <a:extLst>
              <a:ext uri="{FF2B5EF4-FFF2-40B4-BE49-F238E27FC236}">
                <a16:creationId xmlns:a16="http://schemas.microsoft.com/office/drawing/2014/main" id="{75DFBA48-AEFD-4F2C-BC79-C556526B41DA}"/>
              </a:ext>
            </a:extLst>
          </p:cNvPr>
          <p:cNvSpPr/>
          <p:nvPr/>
        </p:nvSpPr>
        <p:spPr>
          <a:xfrm>
            <a:off x="1757015" y="2508791"/>
            <a:ext cx="7977035" cy="307777"/>
          </a:xfrm>
          <a:prstGeom prst="rect">
            <a:avLst/>
          </a:prstGeom>
        </p:spPr>
        <p:txBody>
          <a:bodyPr wrap="square">
            <a:spAutoFit/>
          </a:bodyPr>
          <a:lstStyle/>
          <a:p>
            <a:r>
              <a:rPr lang="zh-CN" altLang="zh-CN" sz="1400" dirty="0"/>
              <a:t>事件</a:t>
            </a:r>
            <a:r>
              <a:rPr lang="en-US" altLang="zh-CN" sz="1400" i="1" dirty="0"/>
              <a:t>A </a:t>
            </a:r>
            <a:r>
              <a:rPr lang="zh-CN" altLang="zh-CN" sz="1400" dirty="0"/>
              <a:t>在另外一个事件</a:t>
            </a:r>
            <a:r>
              <a:rPr lang="en-US" altLang="zh-CN" sz="1400" i="1" dirty="0"/>
              <a:t>B </a:t>
            </a:r>
            <a:r>
              <a:rPr lang="zh-CN" altLang="zh-CN" sz="1400" dirty="0"/>
              <a:t>已经发生条件下的发生概率，称为在</a:t>
            </a:r>
            <a:r>
              <a:rPr lang="en-US" altLang="zh-CN" sz="1400" i="1" dirty="0"/>
              <a:t>B </a:t>
            </a:r>
            <a:r>
              <a:rPr lang="zh-CN" altLang="zh-CN" sz="1400" dirty="0"/>
              <a:t>条件下</a:t>
            </a:r>
            <a:r>
              <a:rPr lang="en-US" altLang="zh-CN" sz="1400" i="1" dirty="0"/>
              <a:t>A </a:t>
            </a:r>
            <a:r>
              <a:rPr lang="zh-CN" altLang="zh-CN" sz="1400" dirty="0"/>
              <a:t>的概率。表示为</a:t>
            </a:r>
            <a:r>
              <a:rPr lang="en-US" altLang="zh-CN" sz="1400" dirty="0"/>
              <a:t> </a:t>
            </a:r>
            <a:endParaRPr lang="zh-CN" altLang="en-US" sz="1400" dirty="0"/>
          </a:p>
        </p:txBody>
      </p:sp>
      <p:graphicFrame>
        <p:nvGraphicFramePr>
          <p:cNvPr id="7" name="对象 6">
            <a:extLst>
              <a:ext uri="{FF2B5EF4-FFF2-40B4-BE49-F238E27FC236}">
                <a16:creationId xmlns:a16="http://schemas.microsoft.com/office/drawing/2014/main" id="{B2D294BA-3C3E-4B72-BB89-93C00A7F1AB0}"/>
              </a:ext>
            </a:extLst>
          </p:cNvPr>
          <p:cNvGraphicFramePr>
            <a:graphicFrameLocks noChangeAspect="1"/>
          </p:cNvGraphicFramePr>
          <p:nvPr>
            <p:extLst>
              <p:ext uri="{D42A27DB-BD31-4B8C-83A1-F6EECF244321}">
                <p14:modId xmlns:p14="http://schemas.microsoft.com/office/powerpoint/2010/main" val="3332757997"/>
              </p:ext>
            </p:extLst>
          </p:nvPr>
        </p:nvGraphicFramePr>
        <p:xfrm>
          <a:off x="8695679" y="2541290"/>
          <a:ext cx="773278" cy="315039"/>
        </p:xfrm>
        <a:graphic>
          <a:graphicData uri="http://schemas.openxmlformats.org/presentationml/2006/ole">
            <mc:AlternateContent xmlns:mc="http://schemas.openxmlformats.org/markup-compatibility/2006">
              <mc:Choice xmlns:v="urn:schemas-microsoft-com:vml" Requires="v">
                <p:oleObj spid="_x0000_s2068" r:id="rId4" imgW="508000" imgH="215900" progId="Equation.DSMT4">
                  <p:embed/>
                </p:oleObj>
              </mc:Choice>
              <mc:Fallback>
                <p:oleObj r:id="rId4" imgW="508000" imgH="215900" progId="Equation.DSMT4">
                  <p:embed/>
                  <p:pic>
                    <p:nvPicPr>
                      <p:cNvPr id="16"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5679" y="2541290"/>
                        <a:ext cx="773278" cy="315039"/>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934513B3-E607-42AC-B036-DACCA93C9B17}"/>
              </a:ext>
            </a:extLst>
          </p:cNvPr>
          <p:cNvGraphicFramePr>
            <a:graphicFrameLocks noChangeAspect="1"/>
          </p:cNvGraphicFramePr>
          <p:nvPr>
            <p:extLst>
              <p:ext uri="{D42A27DB-BD31-4B8C-83A1-F6EECF244321}">
                <p14:modId xmlns:p14="http://schemas.microsoft.com/office/powerpoint/2010/main" val="2611981231"/>
              </p:ext>
            </p:extLst>
          </p:nvPr>
        </p:nvGraphicFramePr>
        <p:xfrm>
          <a:off x="4915065" y="2947096"/>
          <a:ext cx="1822933" cy="652106"/>
        </p:xfrm>
        <a:graphic>
          <a:graphicData uri="http://schemas.openxmlformats.org/presentationml/2006/ole">
            <mc:AlternateContent xmlns:mc="http://schemas.openxmlformats.org/markup-compatibility/2006">
              <mc:Choice xmlns:v="urn:schemas-microsoft-com:vml" Requires="v">
                <p:oleObj spid="_x0000_s2069" r:id="rId6" imgW="1180465" imgH="419100" progId="Equation.DSMT4">
                  <p:embed/>
                </p:oleObj>
              </mc:Choice>
              <mc:Fallback>
                <p:oleObj r:id="rId6" imgW="1180465" imgH="419100" progId="Equation.DSMT4">
                  <p:embed/>
                  <p:pic>
                    <p:nvPicPr>
                      <p:cNvPr id="18" name="对象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5065" y="2947096"/>
                        <a:ext cx="1822933" cy="652106"/>
                      </a:xfrm>
                      <a:prstGeom prst="rect">
                        <a:avLst/>
                      </a:prstGeom>
                      <a:noFill/>
                    </p:spPr>
                  </p:pic>
                </p:oleObj>
              </mc:Fallback>
            </mc:AlternateContent>
          </a:graphicData>
        </a:graphic>
      </p:graphicFrame>
      <p:sp>
        <p:nvSpPr>
          <p:cNvPr id="10" name="矩形 9">
            <a:extLst>
              <a:ext uri="{FF2B5EF4-FFF2-40B4-BE49-F238E27FC236}">
                <a16:creationId xmlns:a16="http://schemas.microsoft.com/office/drawing/2014/main" id="{BDD16C9D-5DF5-4F0A-8273-E44A6F97E830}"/>
              </a:ext>
            </a:extLst>
          </p:cNvPr>
          <p:cNvSpPr/>
          <p:nvPr/>
        </p:nvSpPr>
        <p:spPr>
          <a:xfrm>
            <a:off x="1196494" y="3353750"/>
            <a:ext cx="1293944" cy="338554"/>
          </a:xfrm>
          <a:prstGeom prst="rect">
            <a:avLst/>
          </a:prstGeom>
        </p:spPr>
        <p:txBody>
          <a:bodyPr wrap="none">
            <a:spAutoFit/>
          </a:bodyPr>
          <a:lstStyle/>
          <a:p>
            <a:pPr marL="285750" indent="-285750">
              <a:buFont typeface="Wingdings" panose="05000000000000000000" pitchFamily="2" charset="2"/>
              <a:buChar char="n"/>
            </a:pPr>
            <a:r>
              <a:rPr lang="zh-CN" altLang="en-US" sz="1600" b="1" dirty="0"/>
              <a:t>联合</a:t>
            </a:r>
            <a:r>
              <a:rPr lang="zh-CN" altLang="zh-CN" sz="1600" b="1" dirty="0"/>
              <a:t>概率</a:t>
            </a:r>
          </a:p>
        </p:txBody>
      </p:sp>
      <p:grpSp>
        <p:nvGrpSpPr>
          <p:cNvPr id="11" name="组合 10">
            <a:extLst>
              <a:ext uri="{FF2B5EF4-FFF2-40B4-BE49-F238E27FC236}">
                <a16:creationId xmlns:a16="http://schemas.microsoft.com/office/drawing/2014/main" id="{958129E3-F048-43FA-86D4-F6B840E2B4D3}"/>
              </a:ext>
            </a:extLst>
          </p:cNvPr>
          <p:cNvGrpSpPr/>
          <p:nvPr/>
        </p:nvGrpSpPr>
        <p:grpSpPr>
          <a:xfrm>
            <a:off x="1757015" y="3884047"/>
            <a:ext cx="7875188" cy="344270"/>
            <a:chOff x="570506" y="3989427"/>
            <a:chExt cx="7875188" cy="344270"/>
          </a:xfrm>
        </p:grpSpPr>
        <p:sp>
          <p:nvSpPr>
            <p:cNvPr id="12" name="矩形 11">
              <a:extLst>
                <a:ext uri="{FF2B5EF4-FFF2-40B4-BE49-F238E27FC236}">
                  <a16:creationId xmlns:a16="http://schemas.microsoft.com/office/drawing/2014/main" id="{FDD78E89-612D-40D8-8BFA-D9D89DA99D0A}"/>
                </a:ext>
              </a:extLst>
            </p:cNvPr>
            <p:cNvSpPr/>
            <p:nvPr/>
          </p:nvSpPr>
          <p:spPr>
            <a:xfrm>
              <a:off x="570506" y="3989427"/>
              <a:ext cx="7237879" cy="307777"/>
            </a:xfrm>
            <a:prstGeom prst="rect">
              <a:avLst/>
            </a:prstGeom>
          </p:spPr>
          <p:txBody>
            <a:bodyPr wrap="none">
              <a:spAutoFit/>
            </a:bodyPr>
            <a:lstStyle/>
            <a:p>
              <a:r>
                <a:rPr lang="zh-CN" altLang="zh-CN" sz="1400" dirty="0"/>
                <a:t>联合概率表示两个事件共同发生的概率。</a:t>
              </a:r>
              <a:r>
                <a:rPr lang="en-US" altLang="zh-CN" sz="1400" i="1" dirty="0"/>
                <a:t> A </a:t>
              </a:r>
              <a:r>
                <a:rPr lang="zh-CN" altLang="en-US" sz="1400" dirty="0"/>
                <a:t>与</a:t>
              </a:r>
              <a:r>
                <a:rPr lang="en-US" altLang="zh-CN" sz="1400" i="1" dirty="0"/>
                <a:t>B </a:t>
              </a:r>
              <a:r>
                <a:rPr lang="zh-CN" altLang="zh-CN" sz="1400" dirty="0"/>
                <a:t>的联合概率表示为</a:t>
              </a:r>
              <a:r>
                <a:rPr lang="en-US" altLang="zh-CN" sz="1400" dirty="0"/>
                <a:t>            </a:t>
              </a:r>
              <a:r>
                <a:rPr lang="zh-CN" altLang="en-US" sz="1400" dirty="0"/>
                <a:t>、</a:t>
              </a:r>
              <a:r>
                <a:rPr lang="en-US" altLang="zh-CN" sz="1400" dirty="0"/>
                <a:t>             </a:t>
              </a:r>
              <a:r>
                <a:rPr lang="zh-CN" altLang="en-US" sz="1400" dirty="0"/>
                <a:t>或者</a:t>
              </a:r>
            </a:p>
          </p:txBody>
        </p:sp>
        <p:graphicFrame>
          <p:nvGraphicFramePr>
            <p:cNvPr id="13" name="对象 12">
              <a:extLst>
                <a:ext uri="{FF2B5EF4-FFF2-40B4-BE49-F238E27FC236}">
                  <a16:creationId xmlns:a16="http://schemas.microsoft.com/office/drawing/2014/main" id="{91FF5D89-84F2-45C1-B186-265DE59D90A8}"/>
                </a:ext>
              </a:extLst>
            </p:cNvPr>
            <p:cNvGraphicFramePr>
              <a:graphicFrameLocks noChangeAspect="1"/>
            </p:cNvGraphicFramePr>
            <p:nvPr>
              <p:extLst>
                <p:ext uri="{D42A27DB-BD31-4B8C-83A1-F6EECF244321}">
                  <p14:modId xmlns:p14="http://schemas.microsoft.com/office/powerpoint/2010/main" val="2335129088"/>
                </p:ext>
              </p:extLst>
            </p:nvPr>
          </p:nvGraphicFramePr>
          <p:xfrm>
            <a:off x="5841151" y="3997366"/>
            <a:ext cx="636587" cy="322262"/>
          </p:xfrm>
          <a:graphic>
            <a:graphicData uri="http://schemas.openxmlformats.org/presentationml/2006/ole">
              <mc:AlternateContent xmlns:mc="http://schemas.openxmlformats.org/markup-compatibility/2006">
                <mc:Choice xmlns:v="urn:schemas-microsoft-com:vml" Requires="v">
                  <p:oleObj spid="_x0000_s2070" r:id="rId8" imgW="431800" imgH="215900" progId="Equation.DSMT4">
                    <p:embed/>
                  </p:oleObj>
                </mc:Choice>
                <mc:Fallback>
                  <p:oleObj r:id="rId8" imgW="431800" imgH="215900" progId="Equation.DSMT4">
                    <p:embed/>
                    <p:pic>
                      <p:nvPicPr>
                        <p:cNvPr id="37" name="对象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1151" y="3997366"/>
                          <a:ext cx="636587" cy="322262"/>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41DCCD2B-55F9-43B5-8768-050EA36BD7CE}"/>
                </a:ext>
              </a:extLst>
            </p:cNvPr>
            <p:cNvGraphicFramePr>
              <a:graphicFrameLocks noChangeAspect="1"/>
            </p:cNvGraphicFramePr>
            <p:nvPr>
              <p:extLst>
                <p:ext uri="{D42A27DB-BD31-4B8C-83A1-F6EECF244321}">
                  <p14:modId xmlns:p14="http://schemas.microsoft.com/office/powerpoint/2010/main" val="3897465368"/>
                </p:ext>
              </p:extLst>
            </p:nvPr>
          </p:nvGraphicFramePr>
          <p:xfrm>
            <a:off x="6480953" y="4006170"/>
            <a:ext cx="728781" cy="314376"/>
          </p:xfrm>
          <a:graphic>
            <a:graphicData uri="http://schemas.openxmlformats.org/presentationml/2006/ole">
              <mc:AlternateContent xmlns:mc="http://schemas.openxmlformats.org/markup-compatibility/2006">
                <mc:Choice xmlns:v="urn:schemas-microsoft-com:vml" Requires="v">
                  <p:oleObj spid="_x0000_s2071" r:id="rId10" imgW="481965" imgH="215900" progId="Equation.DSMT4">
                    <p:embed/>
                  </p:oleObj>
                </mc:Choice>
                <mc:Fallback>
                  <p:oleObj r:id="rId10" imgW="481965" imgH="215900" progId="Equation.DSMT4">
                    <p:embed/>
                    <p:pic>
                      <p:nvPicPr>
                        <p:cNvPr id="39" name="对象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0953" y="4006170"/>
                          <a:ext cx="728781" cy="314376"/>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C3679BF3-4F7D-4A21-821A-702077A0A7AE}"/>
                </a:ext>
              </a:extLst>
            </p:cNvPr>
            <p:cNvGraphicFramePr>
              <a:graphicFrameLocks noChangeAspect="1"/>
            </p:cNvGraphicFramePr>
            <p:nvPr>
              <p:extLst>
                <p:ext uri="{D42A27DB-BD31-4B8C-83A1-F6EECF244321}">
                  <p14:modId xmlns:p14="http://schemas.microsoft.com/office/powerpoint/2010/main" val="2337630664"/>
                </p:ext>
              </p:extLst>
            </p:nvPr>
          </p:nvGraphicFramePr>
          <p:xfrm>
            <a:off x="7648769" y="4041597"/>
            <a:ext cx="796925" cy="292100"/>
          </p:xfrm>
          <a:graphic>
            <a:graphicData uri="http://schemas.openxmlformats.org/presentationml/2006/ole">
              <mc:AlternateContent xmlns:mc="http://schemas.openxmlformats.org/markup-compatibility/2006">
                <mc:Choice xmlns:v="urn:schemas-microsoft-com:vml" Requires="v">
                  <p:oleObj spid="_x0000_s2072" r:id="rId12" imgW="571500" imgH="215900" progId="Equation.DSMT4">
                    <p:embed/>
                  </p:oleObj>
                </mc:Choice>
                <mc:Fallback>
                  <p:oleObj r:id="rId12" imgW="571500" imgH="215900" progId="Equation.DSMT4">
                    <p:embed/>
                    <p:pic>
                      <p:nvPicPr>
                        <p:cNvPr id="43" name="对象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48769" y="4041597"/>
                          <a:ext cx="796925" cy="292100"/>
                        </a:xfrm>
                        <a:prstGeom prst="rect">
                          <a:avLst/>
                        </a:prstGeom>
                        <a:noFill/>
                      </p:spPr>
                    </p:pic>
                  </p:oleObj>
                </mc:Fallback>
              </mc:AlternateContent>
            </a:graphicData>
          </a:graphic>
        </p:graphicFrame>
      </p:grpSp>
      <p:sp>
        <p:nvSpPr>
          <p:cNvPr id="16" name="矩形 15">
            <a:extLst>
              <a:ext uri="{FF2B5EF4-FFF2-40B4-BE49-F238E27FC236}">
                <a16:creationId xmlns:a16="http://schemas.microsoft.com/office/drawing/2014/main" id="{BF3F8940-802A-4B5F-9550-C4DFD34CA015}"/>
              </a:ext>
            </a:extLst>
          </p:cNvPr>
          <p:cNvSpPr/>
          <p:nvPr/>
        </p:nvSpPr>
        <p:spPr>
          <a:xfrm>
            <a:off x="1201050" y="4366397"/>
            <a:ext cx="1499128" cy="338554"/>
          </a:xfrm>
          <a:prstGeom prst="rect">
            <a:avLst/>
          </a:prstGeom>
        </p:spPr>
        <p:txBody>
          <a:bodyPr wrap="none">
            <a:spAutoFit/>
          </a:bodyPr>
          <a:lstStyle/>
          <a:p>
            <a:pPr marL="285750" indent="-285750">
              <a:buFont typeface="Wingdings" panose="05000000000000000000" pitchFamily="2" charset="2"/>
              <a:buChar char="n"/>
            </a:pPr>
            <a:r>
              <a:rPr lang="zh-CN" altLang="zh-CN" sz="1600" b="1" dirty="0"/>
              <a:t>贝叶斯定理</a:t>
            </a:r>
          </a:p>
        </p:txBody>
      </p:sp>
      <p:grpSp>
        <p:nvGrpSpPr>
          <p:cNvPr id="17" name="组合 16">
            <a:extLst>
              <a:ext uri="{FF2B5EF4-FFF2-40B4-BE49-F238E27FC236}">
                <a16:creationId xmlns:a16="http://schemas.microsoft.com/office/drawing/2014/main" id="{5428457F-42A9-45C3-94EB-2A135984D81C}"/>
              </a:ext>
            </a:extLst>
          </p:cNvPr>
          <p:cNvGrpSpPr/>
          <p:nvPr/>
        </p:nvGrpSpPr>
        <p:grpSpPr>
          <a:xfrm>
            <a:off x="1796447" y="4925000"/>
            <a:ext cx="8187709" cy="929245"/>
            <a:chOff x="607499" y="4653229"/>
            <a:chExt cx="8187709" cy="929245"/>
          </a:xfrm>
        </p:grpSpPr>
        <p:sp>
          <p:nvSpPr>
            <p:cNvPr id="18" name="矩形 17">
              <a:extLst>
                <a:ext uri="{FF2B5EF4-FFF2-40B4-BE49-F238E27FC236}">
                  <a16:creationId xmlns:a16="http://schemas.microsoft.com/office/drawing/2014/main" id="{E79BBEA3-F62D-49AB-A233-91944A9FAAAF}"/>
                </a:ext>
              </a:extLst>
            </p:cNvPr>
            <p:cNvSpPr/>
            <p:nvPr/>
          </p:nvSpPr>
          <p:spPr>
            <a:xfrm>
              <a:off x="607499" y="4653646"/>
              <a:ext cx="8187709" cy="307777"/>
            </a:xfrm>
            <a:prstGeom prst="rect">
              <a:avLst/>
            </a:prstGeom>
          </p:spPr>
          <p:txBody>
            <a:bodyPr wrap="square">
              <a:spAutoFit/>
            </a:bodyPr>
            <a:lstStyle/>
            <a:p>
              <a:r>
                <a:rPr lang="zh-CN" altLang="zh-CN" sz="1400" dirty="0"/>
                <a:t>贝叶斯定理用来描述两个条件概率之间的关系，例如，</a:t>
              </a:r>
              <a:r>
                <a:rPr lang="en-US" altLang="zh-CN" sz="1400" dirty="0"/>
                <a:t>                </a:t>
              </a:r>
              <a:r>
                <a:rPr lang="zh-CN" altLang="en-US" sz="1400" dirty="0"/>
                <a:t>与             </a:t>
              </a:r>
              <a:r>
                <a:rPr lang="en-US" altLang="zh-CN" sz="1400" dirty="0"/>
                <a:t>    </a:t>
              </a:r>
              <a:r>
                <a:rPr lang="zh-CN" altLang="zh-CN" sz="1400" dirty="0"/>
                <a:t>根据乘法法则</a:t>
              </a:r>
              <a:r>
                <a:rPr lang="zh-CN" altLang="en-US" sz="1400" dirty="0"/>
                <a:t>：</a:t>
              </a:r>
              <a:endParaRPr lang="en-US" altLang="zh-CN" sz="1400" dirty="0"/>
            </a:p>
          </p:txBody>
        </p:sp>
        <p:graphicFrame>
          <p:nvGraphicFramePr>
            <p:cNvPr id="19" name="对象 18">
              <a:extLst>
                <a:ext uri="{FF2B5EF4-FFF2-40B4-BE49-F238E27FC236}">
                  <a16:creationId xmlns:a16="http://schemas.microsoft.com/office/drawing/2014/main" id="{1EFA0CF1-D6C1-49AB-AC41-CB1B84BA1D3B}"/>
                </a:ext>
              </a:extLst>
            </p:cNvPr>
            <p:cNvGraphicFramePr>
              <a:graphicFrameLocks noChangeAspect="1"/>
            </p:cNvGraphicFramePr>
            <p:nvPr/>
          </p:nvGraphicFramePr>
          <p:xfrm>
            <a:off x="4906735" y="4653229"/>
            <a:ext cx="815975" cy="339725"/>
          </p:xfrm>
          <a:graphic>
            <a:graphicData uri="http://schemas.openxmlformats.org/presentationml/2006/ole">
              <mc:AlternateContent xmlns:mc="http://schemas.openxmlformats.org/markup-compatibility/2006">
                <mc:Choice xmlns:v="urn:schemas-microsoft-com:vml" Requires="v">
                  <p:oleObj spid="_x0000_s2073" r:id="rId14" imgW="508000" imgH="215900" progId="Equation.DSMT4">
                    <p:embed/>
                  </p:oleObj>
                </mc:Choice>
                <mc:Fallback>
                  <p:oleObj r:id="rId14" imgW="508000" imgH="215900" progId="Equation.DSMT4">
                    <p:embed/>
                    <p:pic>
                      <p:nvPicPr>
                        <p:cNvPr id="55" name="对象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06735" y="4653229"/>
                          <a:ext cx="815975" cy="339725"/>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8B69C896-DA9C-47E2-9026-30F36A93BE42}"/>
                </a:ext>
              </a:extLst>
            </p:cNvPr>
            <p:cNvGraphicFramePr>
              <a:graphicFrameLocks noChangeAspect="1"/>
            </p:cNvGraphicFramePr>
            <p:nvPr/>
          </p:nvGraphicFramePr>
          <p:xfrm>
            <a:off x="5930852" y="4659878"/>
            <a:ext cx="815607" cy="338554"/>
          </p:xfrm>
          <a:graphic>
            <a:graphicData uri="http://schemas.openxmlformats.org/presentationml/2006/ole">
              <mc:AlternateContent xmlns:mc="http://schemas.openxmlformats.org/markup-compatibility/2006">
                <mc:Choice xmlns:v="urn:schemas-microsoft-com:vml" Requires="v">
                  <p:oleObj spid="_x0000_s2074" r:id="rId16" imgW="508000" imgH="215900" progId="Equation.DSMT4">
                    <p:embed/>
                  </p:oleObj>
                </mc:Choice>
                <mc:Fallback>
                  <p:oleObj r:id="rId16" imgW="508000" imgH="215900" progId="Equation.DSMT4">
                    <p:embed/>
                    <p:pic>
                      <p:nvPicPr>
                        <p:cNvPr id="57" name="对象 5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30852" y="4659878"/>
                          <a:ext cx="815607" cy="338554"/>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8D142F74-030A-4100-B981-80B1883F974F}"/>
                </a:ext>
              </a:extLst>
            </p:cNvPr>
            <p:cNvGraphicFramePr>
              <a:graphicFrameLocks noChangeAspect="1"/>
            </p:cNvGraphicFramePr>
            <p:nvPr>
              <p:extLst>
                <p:ext uri="{D42A27DB-BD31-4B8C-83A1-F6EECF244321}">
                  <p14:modId xmlns:p14="http://schemas.microsoft.com/office/powerpoint/2010/main" val="3786557329"/>
                </p:ext>
              </p:extLst>
            </p:nvPr>
          </p:nvGraphicFramePr>
          <p:xfrm>
            <a:off x="1577929" y="5290086"/>
            <a:ext cx="3309301" cy="292388"/>
          </p:xfrm>
          <a:graphic>
            <a:graphicData uri="http://schemas.openxmlformats.org/presentationml/2006/ole">
              <mc:AlternateContent xmlns:mc="http://schemas.openxmlformats.org/markup-compatibility/2006">
                <mc:Choice xmlns:v="urn:schemas-microsoft-com:vml" Requires="v">
                  <p:oleObj spid="_x0000_s2075" r:id="rId18" imgW="2373630" imgH="215900" progId="Equation.DSMT4">
                    <p:embed/>
                  </p:oleObj>
                </mc:Choice>
                <mc:Fallback>
                  <p:oleObj r:id="rId18" imgW="2373630" imgH="215900" progId="Equation.DSMT4">
                    <p:embed/>
                    <p:pic>
                      <p:nvPicPr>
                        <p:cNvPr id="59" name="对象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77929" y="5290086"/>
                          <a:ext cx="3309301" cy="292388"/>
                        </a:xfrm>
                        <a:prstGeom prst="rect">
                          <a:avLst/>
                        </a:prstGeom>
                        <a:noFill/>
                      </p:spPr>
                    </p:pic>
                  </p:oleObj>
                </mc:Fallback>
              </mc:AlternateContent>
            </a:graphicData>
          </a:graphic>
        </p:graphicFrame>
      </p:grpSp>
      <p:graphicFrame>
        <p:nvGraphicFramePr>
          <p:cNvPr id="22" name="对象 21">
            <a:extLst>
              <a:ext uri="{FF2B5EF4-FFF2-40B4-BE49-F238E27FC236}">
                <a16:creationId xmlns:a16="http://schemas.microsoft.com/office/drawing/2014/main" id="{2097047E-FC68-4630-8DB6-B61E68A15BDA}"/>
              </a:ext>
            </a:extLst>
          </p:cNvPr>
          <p:cNvGraphicFramePr>
            <a:graphicFrameLocks noChangeAspect="1"/>
          </p:cNvGraphicFramePr>
          <p:nvPr>
            <p:extLst>
              <p:ext uri="{D42A27DB-BD31-4B8C-83A1-F6EECF244321}">
                <p14:modId xmlns:p14="http://schemas.microsoft.com/office/powerpoint/2010/main" val="3495420381"/>
              </p:ext>
            </p:extLst>
          </p:nvPr>
        </p:nvGraphicFramePr>
        <p:xfrm>
          <a:off x="6676456" y="5424436"/>
          <a:ext cx="2027789" cy="590879"/>
        </p:xfrm>
        <a:graphic>
          <a:graphicData uri="http://schemas.openxmlformats.org/presentationml/2006/ole">
            <mc:AlternateContent xmlns:mc="http://schemas.openxmlformats.org/markup-compatibility/2006">
              <mc:Choice xmlns:v="urn:schemas-microsoft-com:vml" Requires="v">
                <p:oleObj spid="_x0000_s2076" r:id="rId20" imgW="1435100" imgH="419100" progId="Equation.DSMT4">
                  <p:embed/>
                </p:oleObj>
              </mc:Choice>
              <mc:Fallback>
                <p:oleObj r:id="rId20" imgW="1435100" imgH="419100" progId="Equation.DSMT4">
                  <p:embed/>
                  <p:pic>
                    <p:nvPicPr>
                      <p:cNvPr id="61" name="对象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76456" y="5424436"/>
                        <a:ext cx="2027789" cy="590879"/>
                      </a:xfrm>
                      <a:prstGeom prst="rect">
                        <a:avLst/>
                      </a:prstGeom>
                      <a:noFill/>
                    </p:spPr>
                  </p:pic>
                </p:oleObj>
              </mc:Fallback>
            </mc:AlternateContent>
          </a:graphicData>
        </a:graphic>
      </p:graphicFrame>
    </p:spTree>
    <p:extLst>
      <p:ext uri="{BB962C8B-B14F-4D97-AF65-F5344CB8AC3E}">
        <p14:creationId xmlns:p14="http://schemas.microsoft.com/office/powerpoint/2010/main" val="376786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2.2.1  </a:t>
            </a:r>
            <a:r>
              <a:rPr lang="zh-CN" altLang="en-US" dirty="0"/>
              <a:t>相关基础数学知识</a:t>
            </a:r>
          </a:p>
        </p:txBody>
      </p:sp>
      <p:sp>
        <p:nvSpPr>
          <p:cNvPr id="5" name="矩形 4">
            <a:extLst>
              <a:ext uri="{FF2B5EF4-FFF2-40B4-BE49-F238E27FC236}">
                <a16:creationId xmlns:a16="http://schemas.microsoft.com/office/drawing/2014/main" id="{45DCE1B1-5CAC-4DCA-BA3D-E5491735183A}"/>
              </a:ext>
            </a:extLst>
          </p:cNvPr>
          <p:cNvSpPr/>
          <p:nvPr/>
        </p:nvSpPr>
        <p:spPr>
          <a:xfrm>
            <a:off x="1077063" y="2156311"/>
            <a:ext cx="1499128" cy="338554"/>
          </a:xfrm>
          <a:prstGeom prst="rect">
            <a:avLst/>
          </a:prstGeom>
        </p:spPr>
        <p:txBody>
          <a:bodyPr wrap="none">
            <a:spAutoFit/>
          </a:bodyPr>
          <a:lstStyle/>
          <a:p>
            <a:pPr marL="285750" indent="-285750">
              <a:buFont typeface="Wingdings" panose="05000000000000000000" pitchFamily="2" charset="2"/>
              <a:buChar char="n"/>
            </a:pPr>
            <a:r>
              <a:rPr lang="zh-CN" altLang="en-US" sz="1600" b="1" dirty="0"/>
              <a:t>全概率公式</a:t>
            </a:r>
            <a:endParaRPr lang="zh-CN" altLang="zh-CN" sz="1600" b="1" dirty="0"/>
          </a:p>
        </p:txBody>
      </p:sp>
      <p:sp>
        <p:nvSpPr>
          <p:cNvPr id="4" name="矩形 3">
            <a:extLst>
              <a:ext uri="{FF2B5EF4-FFF2-40B4-BE49-F238E27FC236}">
                <a16:creationId xmlns:a16="http://schemas.microsoft.com/office/drawing/2014/main" id="{AEE864A8-C17E-46E5-AC84-BE2766F988D3}"/>
              </a:ext>
            </a:extLst>
          </p:cNvPr>
          <p:cNvSpPr/>
          <p:nvPr/>
        </p:nvSpPr>
        <p:spPr>
          <a:xfrm>
            <a:off x="1368692" y="2643754"/>
            <a:ext cx="10032571" cy="323165"/>
          </a:xfrm>
          <a:prstGeom prst="rect">
            <a:avLst/>
          </a:prstGeom>
        </p:spPr>
        <p:txBody>
          <a:bodyPr wrap="square">
            <a:spAutoFit/>
          </a:bodyPr>
          <a:lstStyle/>
          <a:p>
            <a:r>
              <a:rPr lang="zh-CN" altLang="zh-CN" sz="1500" dirty="0"/>
              <a:t>全概率公式将对复杂事件</a:t>
            </a:r>
            <a:r>
              <a:rPr lang="en-US" altLang="zh-CN" sz="1500" i="1" dirty="0"/>
              <a:t>A </a:t>
            </a:r>
            <a:r>
              <a:rPr lang="zh-CN" altLang="zh-CN" sz="1500" dirty="0"/>
              <a:t>的概率求解问题转化为在不同情况下发生的简单事件的概率的求和问题</a:t>
            </a:r>
            <a:r>
              <a:rPr lang="zh-CN" altLang="en-US" sz="1500" dirty="0"/>
              <a:t>。</a:t>
            </a:r>
            <a:endParaRPr lang="zh-CN" altLang="zh-CN" sz="1500" dirty="0"/>
          </a:p>
        </p:txBody>
      </p:sp>
      <p:grpSp>
        <p:nvGrpSpPr>
          <p:cNvPr id="23" name="组合 22">
            <a:extLst>
              <a:ext uri="{FF2B5EF4-FFF2-40B4-BE49-F238E27FC236}">
                <a16:creationId xmlns:a16="http://schemas.microsoft.com/office/drawing/2014/main" id="{805C5D0F-4CEC-4324-9F5E-ADFA7E4941B6}"/>
              </a:ext>
            </a:extLst>
          </p:cNvPr>
          <p:cNvGrpSpPr/>
          <p:nvPr/>
        </p:nvGrpSpPr>
        <p:grpSpPr>
          <a:xfrm>
            <a:off x="1368692" y="3285086"/>
            <a:ext cx="8044521" cy="1598309"/>
            <a:chOff x="540013" y="2167680"/>
            <a:chExt cx="8044521" cy="1598309"/>
          </a:xfrm>
        </p:grpSpPr>
        <p:sp>
          <p:nvSpPr>
            <p:cNvPr id="24" name="矩形 23">
              <a:extLst>
                <a:ext uri="{FF2B5EF4-FFF2-40B4-BE49-F238E27FC236}">
                  <a16:creationId xmlns:a16="http://schemas.microsoft.com/office/drawing/2014/main" id="{1A1A1F90-C86F-4233-B9E1-AC398C72D10F}"/>
                </a:ext>
              </a:extLst>
            </p:cNvPr>
            <p:cNvSpPr/>
            <p:nvPr/>
          </p:nvSpPr>
          <p:spPr>
            <a:xfrm>
              <a:off x="540013" y="2167680"/>
              <a:ext cx="8044521" cy="1200329"/>
            </a:xfrm>
            <a:prstGeom prst="rect">
              <a:avLst/>
            </a:prstGeom>
          </p:spPr>
          <p:txBody>
            <a:bodyPr wrap="square">
              <a:spAutoFit/>
            </a:bodyPr>
            <a:lstStyle/>
            <a:p>
              <a:r>
                <a:rPr lang="zh-CN" altLang="zh-CN" sz="1400" dirty="0"/>
                <a:t>设</a:t>
              </a:r>
              <a:r>
                <a:rPr lang="en-US" altLang="zh-CN" sz="1400" dirty="0"/>
                <a:t>                 </a:t>
              </a:r>
              <a:r>
                <a:rPr lang="zh-CN" altLang="zh-CN" sz="1400" dirty="0"/>
                <a:t>构成一个完备事件组，即它们两两互不相容，其和为全集，且</a:t>
              </a:r>
              <a:endParaRPr lang="en-US" altLang="zh-CN" sz="1400" dirty="0"/>
            </a:p>
            <a:p>
              <a:r>
                <a:rPr lang="en-US" altLang="zh-CN" sz="1400" dirty="0"/>
                <a:t> </a:t>
              </a:r>
            </a:p>
            <a:p>
              <a:endParaRPr lang="en-US" altLang="zh-CN" sz="1400" dirty="0"/>
            </a:p>
            <a:p>
              <a:r>
                <a:rPr lang="zh-CN" altLang="zh-CN" sz="1400" dirty="0"/>
                <a:t>则事件</a:t>
              </a:r>
              <a:r>
                <a:rPr lang="en-US" altLang="zh-CN" sz="1400" dirty="0"/>
                <a:t>A</a:t>
              </a:r>
              <a:r>
                <a:rPr lang="zh-CN" altLang="zh-CN" sz="1400" dirty="0"/>
                <a:t>的概率为：</a:t>
              </a:r>
            </a:p>
            <a:p>
              <a:endParaRPr lang="zh-CN" altLang="en-US" sz="1600" dirty="0"/>
            </a:p>
          </p:txBody>
        </p:sp>
        <p:graphicFrame>
          <p:nvGraphicFramePr>
            <p:cNvPr id="25" name="对象 24">
              <a:extLst>
                <a:ext uri="{FF2B5EF4-FFF2-40B4-BE49-F238E27FC236}">
                  <a16:creationId xmlns:a16="http://schemas.microsoft.com/office/drawing/2014/main" id="{50333190-82D5-4D38-983F-7A13CD9FCFC8}"/>
                </a:ext>
              </a:extLst>
            </p:cNvPr>
            <p:cNvGraphicFramePr>
              <a:graphicFrameLocks noChangeAspect="1"/>
            </p:cNvGraphicFramePr>
            <p:nvPr/>
          </p:nvGraphicFramePr>
          <p:xfrm>
            <a:off x="860552" y="2177205"/>
            <a:ext cx="810448" cy="324179"/>
          </p:xfrm>
          <a:graphic>
            <a:graphicData uri="http://schemas.openxmlformats.org/presentationml/2006/ole">
              <mc:AlternateContent xmlns:mc="http://schemas.openxmlformats.org/markup-compatibility/2006">
                <mc:Choice xmlns:v="urn:schemas-microsoft-com:vml" Requires="v">
                  <p:oleObj spid="_x0000_s3080" r:id="rId4" imgW="520700" imgH="203200" progId="Equation.DSMT4">
                    <p:embed/>
                  </p:oleObj>
                </mc:Choice>
                <mc:Fallback>
                  <p:oleObj r:id="rId4" imgW="520700" imgH="203200" progId="Equation.DSMT4">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552" y="2177205"/>
                          <a:ext cx="810448" cy="324179"/>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07C99CBF-3D6E-4D16-BF61-2055959C122C}"/>
                </a:ext>
              </a:extLst>
            </p:cNvPr>
            <p:cNvGraphicFramePr>
              <a:graphicFrameLocks noChangeAspect="1"/>
            </p:cNvGraphicFramePr>
            <p:nvPr>
              <p:extLst>
                <p:ext uri="{D42A27DB-BD31-4B8C-83A1-F6EECF244321}">
                  <p14:modId xmlns:p14="http://schemas.microsoft.com/office/powerpoint/2010/main" val="2598256689"/>
                </p:ext>
              </p:extLst>
            </p:nvPr>
          </p:nvGraphicFramePr>
          <p:xfrm>
            <a:off x="3508719" y="2640681"/>
            <a:ext cx="1565761" cy="267029"/>
          </p:xfrm>
          <a:graphic>
            <a:graphicData uri="http://schemas.openxmlformats.org/presentationml/2006/ole">
              <mc:AlternateContent xmlns:mc="http://schemas.openxmlformats.org/markup-compatibility/2006">
                <mc:Choice xmlns:v="urn:schemas-microsoft-com:vml" Requires="v">
                  <p:oleObj spid="_x0000_s3081" r:id="rId6" imgW="1231265" imgH="215900" progId="Equation.DSMT4">
                    <p:embed/>
                  </p:oleObj>
                </mc:Choice>
                <mc:Fallback>
                  <p:oleObj r:id="rId6" imgW="1231265" imgH="215900"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8719" y="2640681"/>
                          <a:ext cx="1565761" cy="267029"/>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4241AD3D-39E5-45E6-A8E3-B107885F1B11}"/>
                </a:ext>
              </a:extLst>
            </p:cNvPr>
            <p:cNvGraphicFramePr>
              <a:graphicFrameLocks noChangeAspect="1"/>
            </p:cNvGraphicFramePr>
            <p:nvPr>
              <p:extLst>
                <p:ext uri="{D42A27DB-BD31-4B8C-83A1-F6EECF244321}">
                  <p14:modId xmlns:p14="http://schemas.microsoft.com/office/powerpoint/2010/main" val="3848660514"/>
                </p:ext>
              </p:extLst>
            </p:nvPr>
          </p:nvGraphicFramePr>
          <p:xfrm>
            <a:off x="1983718" y="3283218"/>
            <a:ext cx="4615762" cy="482771"/>
          </p:xfrm>
          <a:graphic>
            <a:graphicData uri="http://schemas.openxmlformats.org/presentationml/2006/ole">
              <mc:AlternateContent xmlns:mc="http://schemas.openxmlformats.org/markup-compatibility/2006">
                <mc:Choice xmlns:v="urn:schemas-microsoft-com:vml" Requires="v">
                  <p:oleObj spid="_x0000_s3082" r:id="rId8" imgW="3733800" imgH="393700" progId="Equation.DSMT4">
                    <p:embed/>
                  </p:oleObj>
                </mc:Choice>
                <mc:Fallback>
                  <p:oleObj r:id="rId8" imgW="3733800" imgH="393700" progId="Equation.DSMT4">
                    <p:embed/>
                    <p:pic>
                      <p:nvPicPr>
                        <p:cNvPr id="11"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3718" y="3283218"/>
                          <a:ext cx="4615762" cy="482771"/>
                        </a:xfrm>
                        <a:prstGeom prst="rect">
                          <a:avLst/>
                        </a:prstGeom>
                        <a:noFill/>
                      </p:spPr>
                    </p:pic>
                  </p:oleObj>
                </mc:Fallback>
              </mc:AlternateContent>
            </a:graphicData>
          </a:graphic>
        </p:graphicFrame>
      </p:grpSp>
    </p:spTree>
    <p:extLst>
      <p:ext uri="{BB962C8B-B14F-4D97-AF65-F5344CB8AC3E}">
        <p14:creationId xmlns:p14="http://schemas.microsoft.com/office/powerpoint/2010/main" val="35618551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p>
        </p:txBody>
      </p:sp>
      <p:pic>
        <p:nvPicPr>
          <p:cNvPr id="9" name="图片 8">
            <a:extLst>
              <a:ext uri="{FF2B5EF4-FFF2-40B4-BE49-F238E27FC236}">
                <a16:creationId xmlns:a16="http://schemas.microsoft.com/office/drawing/2014/main" id="{EA2C60FF-95F6-42FE-963C-5F01EB2C1E75}"/>
              </a:ext>
            </a:extLst>
          </p:cNvPr>
          <p:cNvPicPr>
            <a:picLocks noChangeAspect="1"/>
          </p:cNvPicPr>
          <p:nvPr/>
        </p:nvPicPr>
        <p:blipFill>
          <a:blip r:embed="rId3"/>
          <a:stretch>
            <a:fillRect/>
          </a:stretch>
        </p:blipFill>
        <p:spPr>
          <a:xfrm>
            <a:off x="2528831" y="1969189"/>
            <a:ext cx="7764400" cy="4248000"/>
          </a:xfrm>
          <a:prstGeom prst="rect">
            <a:avLst/>
          </a:prstGeom>
        </p:spPr>
      </p:pic>
    </p:spTree>
    <p:extLst>
      <p:ext uri="{BB962C8B-B14F-4D97-AF65-F5344CB8AC3E}">
        <p14:creationId xmlns:p14="http://schemas.microsoft.com/office/powerpoint/2010/main" val="201582582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r>
              <a:rPr lang="en-US" altLang="zh-CN" dirty="0"/>
              <a:t>---</a:t>
            </a:r>
            <a:r>
              <a:rPr lang="zh-CN" altLang="en-US" dirty="0"/>
              <a:t>实例（</a:t>
            </a:r>
            <a:r>
              <a:rPr lang="en-US" altLang="zh-CN" dirty="0"/>
              <a:t>1/2</a:t>
            </a:r>
            <a:r>
              <a:rPr lang="zh-CN" altLang="en-US" dirty="0"/>
              <a:t>）</a:t>
            </a:r>
          </a:p>
        </p:txBody>
      </p:sp>
      <p:pic>
        <p:nvPicPr>
          <p:cNvPr id="5" name="图片 4">
            <a:extLst>
              <a:ext uri="{FF2B5EF4-FFF2-40B4-BE49-F238E27FC236}">
                <a16:creationId xmlns:a16="http://schemas.microsoft.com/office/drawing/2014/main" id="{30749098-4DBC-4FB4-8B9D-4CF396A0F877}"/>
              </a:ext>
            </a:extLst>
          </p:cNvPr>
          <p:cNvPicPr>
            <a:picLocks noChangeAspect="1"/>
          </p:cNvPicPr>
          <p:nvPr/>
        </p:nvPicPr>
        <p:blipFill>
          <a:blip r:embed="rId3"/>
          <a:stretch>
            <a:fillRect/>
          </a:stretch>
        </p:blipFill>
        <p:spPr>
          <a:xfrm>
            <a:off x="1245030" y="3247142"/>
            <a:ext cx="5924550" cy="2657475"/>
          </a:xfrm>
          <a:prstGeom prst="rect">
            <a:avLst/>
          </a:prstGeom>
        </p:spPr>
      </p:pic>
      <p:sp>
        <p:nvSpPr>
          <p:cNvPr id="6" name="矩形 5">
            <a:extLst>
              <a:ext uri="{FF2B5EF4-FFF2-40B4-BE49-F238E27FC236}">
                <a16:creationId xmlns:a16="http://schemas.microsoft.com/office/drawing/2014/main" id="{C737CD4A-E4CF-46D6-98DF-839B3BBD2C71}"/>
              </a:ext>
            </a:extLst>
          </p:cNvPr>
          <p:cNvSpPr/>
          <p:nvPr/>
        </p:nvSpPr>
        <p:spPr>
          <a:xfrm>
            <a:off x="970784" y="2014338"/>
            <a:ext cx="1858201"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4D4D4D"/>
                </a:solidFill>
                <a:latin typeface="Microsoft YaHei" panose="020B0503020204020204" pitchFamily="34" charset="-122"/>
                <a:ea typeface="Microsoft YaHei" panose="020B0503020204020204" pitchFamily="34" charset="-122"/>
              </a:rPr>
              <a:t>离散数据案例</a:t>
            </a:r>
            <a:endParaRPr lang="zh-CN" altLang="en-US" dirty="0"/>
          </a:p>
        </p:txBody>
      </p:sp>
      <p:sp>
        <p:nvSpPr>
          <p:cNvPr id="7" name="矩形 6">
            <a:extLst>
              <a:ext uri="{FF2B5EF4-FFF2-40B4-BE49-F238E27FC236}">
                <a16:creationId xmlns:a16="http://schemas.microsoft.com/office/drawing/2014/main" id="{0F3C2DEB-D616-4924-9DA2-66F7FC70A647}"/>
              </a:ext>
            </a:extLst>
          </p:cNvPr>
          <p:cNvSpPr/>
          <p:nvPr/>
        </p:nvSpPr>
        <p:spPr>
          <a:xfrm>
            <a:off x="1245030" y="2538106"/>
            <a:ext cx="6096000" cy="338554"/>
          </a:xfrm>
          <a:prstGeom prst="rect">
            <a:avLst/>
          </a:prstGeom>
        </p:spPr>
        <p:txBody>
          <a:bodyPr>
            <a:spAutoFit/>
          </a:bodyPr>
          <a:lstStyle/>
          <a:p>
            <a:pPr marL="285750" indent="-285750">
              <a:buFont typeface="Wingdings" panose="05000000000000000000" pitchFamily="2" charset="2"/>
              <a:buChar char="Ø"/>
            </a:pPr>
            <a:r>
              <a:rPr lang="zh-CN" altLang="en-US" sz="1600" dirty="0">
                <a:solidFill>
                  <a:srgbClr val="4D4D4D"/>
                </a:solidFill>
                <a:latin typeface="Microsoft YaHei" panose="020B0503020204020204" pitchFamily="34" charset="-122"/>
                <a:ea typeface="Microsoft YaHei" panose="020B0503020204020204" pitchFamily="34" charset="-122"/>
              </a:rPr>
              <a:t>判断：身高“高”，体重“中”，鞋码“中”，对应性别</a:t>
            </a:r>
            <a:endParaRPr lang="zh-CN" altLang="en-US" sz="1600" dirty="0"/>
          </a:p>
        </p:txBody>
      </p:sp>
      <p:sp>
        <p:nvSpPr>
          <p:cNvPr id="8" name="矩形 7">
            <a:extLst>
              <a:ext uri="{FF2B5EF4-FFF2-40B4-BE49-F238E27FC236}">
                <a16:creationId xmlns:a16="http://schemas.microsoft.com/office/drawing/2014/main" id="{B1084ECF-F650-43E3-8975-140D04EC89F1}"/>
              </a:ext>
            </a:extLst>
          </p:cNvPr>
          <p:cNvSpPr/>
          <p:nvPr/>
        </p:nvSpPr>
        <p:spPr>
          <a:xfrm>
            <a:off x="7401786" y="2568883"/>
            <a:ext cx="4537075" cy="307777"/>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4D4D4D"/>
                </a:solidFill>
                <a:latin typeface="Microsoft YaHei" panose="020B0503020204020204" pitchFamily="34" charset="-122"/>
                <a:ea typeface="Microsoft YaHei" panose="020B0503020204020204" pitchFamily="34" charset="-122"/>
              </a:rPr>
              <a:t>A</a:t>
            </a:r>
            <a:r>
              <a:rPr lang="zh-CN" altLang="en-US" sz="1400" dirty="0">
                <a:solidFill>
                  <a:srgbClr val="4D4D4D"/>
                </a:solidFill>
                <a:latin typeface="Microsoft YaHei" panose="020B0503020204020204" pitchFamily="34" charset="-122"/>
                <a:ea typeface="Microsoft YaHei" panose="020B0503020204020204" pitchFamily="34" charset="-122"/>
              </a:rPr>
              <a:t>代表属性，</a:t>
            </a:r>
            <a:r>
              <a:rPr lang="en-US" altLang="zh-CN" sz="1400" dirty="0">
                <a:solidFill>
                  <a:srgbClr val="4D4D4D"/>
                </a:solidFill>
                <a:latin typeface="Microsoft YaHei" panose="020B0503020204020204" pitchFamily="34" charset="-122"/>
                <a:ea typeface="Microsoft YaHei" panose="020B0503020204020204" pitchFamily="34" charset="-122"/>
              </a:rPr>
              <a:t>C</a:t>
            </a:r>
            <a:r>
              <a:rPr lang="zh-CN" altLang="en-US" sz="1400" dirty="0">
                <a:solidFill>
                  <a:srgbClr val="4D4D4D"/>
                </a:solidFill>
                <a:latin typeface="Microsoft YaHei" panose="020B0503020204020204" pitchFamily="34" charset="-122"/>
                <a:ea typeface="Microsoft YaHei" panose="020B0503020204020204" pitchFamily="34" charset="-122"/>
              </a:rPr>
              <a:t>代表类别，贝叶斯公式可得</a:t>
            </a:r>
            <a:endParaRPr lang="zh-CN" altLang="en-US" sz="1400" dirty="0"/>
          </a:p>
        </p:txBody>
      </p:sp>
      <p:pic>
        <p:nvPicPr>
          <p:cNvPr id="11" name="图片 10">
            <a:extLst>
              <a:ext uri="{FF2B5EF4-FFF2-40B4-BE49-F238E27FC236}">
                <a16:creationId xmlns:a16="http://schemas.microsoft.com/office/drawing/2014/main" id="{35777068-EB35-41F5-991C-1D2EDEFEE6F8}"/>
              </a:ext>
            </a:extLst>
          </p:cNvPr>
          <p:cNvPicPr>
            <a:picLocks noChangeAspect="1"/>
          </p:cNvPicPr>
          <p:nvPr/>
        </p:nvPicPr>
        <p:blipFill>
          <a:blip r:embed="rId4"/>
          <a:stretch>
            <a:fillRect/>
          </a:stretch>
        </p:blipFill>
        <p:spPr>
          <a:xfrm>
            <a:off x="8372121" y="2981650"/>
            <a:ext cx="2396003" cy="540000"/>
          </a:xfrm>
          <a:prstGeom prst="rect">
            <a:avLst/>
          </a:prstGeom>
        </p:spPr>
      </p:pic>
      <p:sp>
        <p:nvSpPr>
          <p:cNvPr id="12" name="矩形 11">
            <a:extLst>
              <a:ext uri="{FF2B5EF4-FFF2-40B4-BE49-F238E27FC236}">
                <a16:creationId xmlns:a16="http://schemas.microsoft.com/office/drawing/2014/main" id="{7CFF1A4D-4232-4278-AAEC-7C72A781BBC0}"/>
              </a:ext>
            </a:extLst>
          </p:cNvPr>
          <p:cNvSpPr/>
          <p:nvPr/>
        </p:nvSpPr>
        <p:spPr>
          <a:xfrm>
            <a:off x="7401786" y="3562782"/>
            <a:ext cx="4597831" cy="2031325"/>
          </a:xfrm>
          <a:prstGeom prst="rect">
            <a:avLst/>
          </a:prstGeom>
        </p:spPr>
        <p:txBody>
          <a:bodyPr wrap="square">
            <a:spAutoFit/>
          </a:bodyPr>
          <a:lstStyle/>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假设</a:t>
            </a:r>
            <a:r>
              <a:rPr lang="en-US" altLang="zh-CN" sz="1400" dirty="0">
                <a:solidFill>
                  <a:srgbClr val="4D4D4D"/>
                </a:solidFill>
                <a:latin typeface="Microsoft YaHei" panose="020B0503020204020204" pitchFamily="34" charset="-122"/>
                <a:ea typeface="Microsoft YaHei" panose="020B0503020204020204" pitchFamily="34" charset="-122"/>
              </a:rPr>
              <a:t>Ai</a:t>
            </a:r>
            <a:r>
              <a:rPr lang="zh-CN" altLang="en-US" sz="1400" dirty="0">
                <a:solidFill>
                  <a:srgbClr val="4D4D4D"/>
                </a:solidFill>
                <a:latin typeface="Microsoft YaHei" panose="020B0503020204020204" pitchFamily="34" charset="-122"/>
                <a:ea typeface="Microsoft YaHei" panose="020B0503020204020204" pitchFamily="34" charset="-122"/>
              </a:rPr>
              <a:t>相互独立，则</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P(A1A2A3|Cj)=P(A1|Cj)P(A2|Cj)P(A3|Cj)</a:t>
            </a: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因此可以求出</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P(A1A2A3|C1)&gt;P(A1A2A3|C2)</a:t>
            </a:r>
          </a:p>
          <a:p>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zh-CN" altLang="en-US" sz="1400" b="1" dirty="0">
                <a:solidFill>
                  <a:srgbClr val="4D4D4D"/>
                </a:solidFill>
                <a:latin typeface="Microsoft YaHei" panose="020B0503020204020204" pitchFamily="34" charset="-122"/>
                <a:ea typeface="Microsoft YaHei" panose="020B0503020204020204" pitchFamily="34" charset="-122"/>
              </a:rPr>
              <a:t> 为男性概率较大</a:t>
            </a:r>
            <a:endParaRPr lang="zh-CN" altLang="en-US" b="1" dirty="0"/>
          </a:p>
        </p:txBody>
      </p:sp>
    </p:spTree>
    <p:extLst>
      <p:ext uri="{BB962C8B-B14F-4D97-AF65-F5344CB8AC3E}">
        <p14:creationId xmlns:p14="http://schemas.microsoft.com/office/powerpoint/2010/main" val="406559682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r>
              <a:rPr lang="en-US" altLang="zh-CN" dirty="0"/>
              <a:t>---</a:t>
            </a:r>
            <a:r>
              <a:rPr lang="zh-CN" altLang="en-US" dirty="0"/>
              <a:t>实例（</a:t>
            </a:r>
            <a:r>
              <a:rPr lang="en-US" altLang="zh-CN" dirty="0"/>
              <a:t>1/2</a:t>
            </a:r>
            <a:r>
              <a:rPr lang="zh-CN" altLang="en-US" dirty="0"/>
              <a:t>）</a:t>
            </a:r>
          </a:p>
        </p:txBody>
      </p:sp>
      <p:sp>
        <p:nvSpPr>
          <p:cNvPr id="6" name="矩形 5">
            <a:extLst>
              <a:ext uri="{FF2B5EF4-FFF2-40B4-BE49-F238E27FC236}">
                <a16:creationId xmlns:a16="http://schemas.microsoft.com/office/drawing/2014/main" id="{C737CD4A-E4CF-46D6-98DF-839B3BBD2C71}"/>
              </a:ext>
            </a:extLst>
          </p:cNvPr>
          <p:cNvSpPr/>
          <p:nvPr/>
        </p:nvSpPr>
        <p:spPr>
          <a:xfrm>
            <a:off x="970784" y="2014338"/>
            <a:ext cx="1858201"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4D4D4D"/>
                </a:solidFill>
                <a:latin typeface="Microsoft YaHei" panose="020B0503020204020204" pitchFamily="34" charset="-122"/>
                <a:ea typeface="Microsoft YaHei" panose="020B0503020204020204" pitchFamily="34" charset="-122"/>
              </a:rPr>
              <a:t>连续数据案例</a:t>
            </a:r>
            <a:endParaRPr lang="zh-CN" altLang="en-US" dirty="0"/>
          </a:p>
        </p:txBody>
      </p:sp>
      <p:sp>
        <p:nvSpPr>
          <p:cNvPr id="7" name="矩形 6">
            <a:extLst>
              <a:ext uri="{FF2B5EF4-FFF2-40B4-BE49-F238E27FC236}">
                <a16:creationId xmlns:a16="http://schemas.microsoft.com/office/drawing/2014/main" id="{0F3C2DEB-D616-4924-9DA2-66F7FC70A647}"/>
              </a:ext>
            </a:extLst>
          </p:cNvPr>
          <p:cNvSpPr/>
          <p:nvPr/>
        </p:nvSpPr>
        <p:spPr>
          <a:xfrm>
            <a:off x="1245030" y="2538106"/>
            <a:ext cx="6096000" cy="338554"/>
          </a:xfrm>
          <a:prstGeom prst="rect">
            <a:avLst/>
          </a:prstGeom>
        </p:spPr>
        <p:txBody>
          <a:bodyPr>
            <a:spAutoFit/>
          </a:bodyPr>
          <a:lstStyle/>
          <a:p>
            <a:pPr marL="285750" indent="-285750">
              <a:buFont typeface="Wingdings" panose="05000000000000000000" pitchFamily="2" charset="2"/>
              <a:buChar char="Ø"/>
            </a:pPr>
            <a:r>
              <a:rPr lang="zh-CN" altLang="en-US" sz="1600" dirty="0">
                <a:solidFill>
                  <a:srgbClr val="4D4D4D"/>
                </a:solidFill>
                <a:latin typeface="Microsoft YaHei" panose="020B0503020204020204" pitchFamily="34" charset="-122"/>
                <a:ea typeface="Microsoft YaHei" panose="020B0503020204020204" pitchFamily="34" charset="-122"/>
              </a:rPr>
              <a:t>判断：身高“</a:t>
            </a:r>
            <a:r>
              <a:rPr lang="en-US" altLang="zh-CN" sz="1600" dirty="0">
                <a:solidFill>
                  <a:srgbClr val="4D4D4D"/>
                </a:solidFill>
                <a:latin typeface="Microsoft YaHei" panose="020B0503020204020204" pitchFamily="34" charset="-122"/>
                <a:ea typeface="Microsoft YaHei" panose="020B0503020204020204" pitchFamily="34" charset="-122"/>
              </a:rPr>
              <a:t>180</a:t>
            </a:r>
            <a:r>
              <a:rPr lang="zh-CN" altLang="en-US" sz="1600" dirty="0">
                <a:solidFill>
                  <a:srgbClr val="4D4D4D"/>
                </a:solidFill>
                <a:latin typeface="Microsoft YaHei" panose="020B0503020204020204" pitchFamily="34" charset="-122"/>
                <a:ea typeface="Microsoft YaHei" panose="020B0503020204020204" pitchFamily="34" charset="-122"/>
              </a:rPr>
              <a:t>”，体重“</a:t>
            </a:r>
            <a:r>
              <a:rPr lang="en-US" altLang="zh-CN" sz="1600" dirty="0">
                <a:solidFill>
                  <a:srgbClr val="4D4D4D"/>
                </a:solidFill>
                <a:latin typeface="Microsoft YaHei" panose="020B0503020204020204" pitchFamily="34" charset="-122"/>
                <a:ea typeface="Microsoft YaHei" panose="020B0503020204020204" pitchFamily="34" charset="-122"/>
              </a:rPr>
              <a:t>120</a:t>
            </a:r>
            <a:r>
              <a:rPr lang="zh-CN" altLang="en-US" sz="1600" dirty="0">
                <a:solidFill>
                  <a:srgbClr val="4D4D4D"/>
                </a:solidFill>
                <a:latin typeface="Microsoft YaHei" panose="020B0503020204020204" pitchFamily="34" charset="-122"/>
                <a:ea typeface="Microsoft YaHei" panose="020B0503020204020204" pitchFamily="34" charset="-122"/>
              </a:rPr>
              <a:t>”，鞋码“</a:t>
            </a:r>
            <a:r>
              <a:rPr lang="en-US" altLang="zh-CN" sz="1600" dirty="0">
                <a:solidFill>
                  <a:srgbClr val="4D4D4D"/>
                </a:solidFill>
                <a:latin typeface="Microsoft YaHei" panose="020B0503020204020204" pitchFamily="34" charset="-122"/>
                <a:ea typeface="Microsoft YaHei" panose="020B0503020204020204" pitchFamily="34" charset="-122"/>
              </a:rPr>
              <a:t>41</a:t>
            </a:r>
            <a:r>
              <a:rPr lang="zh-CN" altLang="en-US" sz="1600" dirty="0">
                <a:solidFill>
                  <a:srgbClr val="4D4D4D"/>
                </a:solidFill>
                <a:latin typeface="Microsoft YaHei" panose="020B0503020204020204" pitchFamily="34" charset="-122"/>
                <a:ea typeface="Microsoft YaHei" panose="020B0503020204020204" pitchFamily="34" charset="-122"/>
              </a:rPr>
              <a:t>”，对应性别</a:t>
            </a:r>
            <a:endParaRPr lang="zh-CN" altLang="en-US" sz="1600" dirty="0"/>
          </a:p>
        </p:txBody>
      </p:sp>
      <p:sp>
        <p:nvSpPr>
          <p:cNvPr id="8" name="矩形 7">
            <a:extLst>
              <a:ext uri="{FF2B5EF4-FFF2-40B4-BE49-F238E27FC236}">
                <a16:creationId xmlns:a16="http://schemas.microsoft.com/office/drawing/2014/main" id="{B1084ECF-F650-43E3-8975-140D04EC89F1}"/>
              </a:ext>
            </a:extLst>
          </p:cNvPr>
          <p:cNvSpPr/>
          <p:nvPr/>
        </p:nvSpPr>
        <p:spPr>
          <a:xfrm>
            <a:off x="7594169" y="2579240"/>
            <a:ext cx="4537075" cy="307777"/>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4D4D4D"/>
                </a:solidFill>
                <a:latin typeface="Microsoft YaHei" panose="020B0503020204020204" pitchFamily="34" charset="-122"/>
                <a:ea typeface="Microsoft YaHei" panose="020B0503020204020204" pitchFamily="34" charset="-122"/>
              </a:rPr>
              <a:t>A</a:t>
            </a:r>
            <a:r>
              <a:rPr lang="zh-CN" altLang="en-US" sz="1400" dirty="0">
                <a:solidFill>
                  <a:srgbClr val="4D4D4D"/>
                </a:solidFill>
                <a:latin typeface="Microsoft YaHei" panose="020B0503020204020204" pitchFamily="34" charset="-122"/>
                <a:ea typeface="Microsoft YaHei" panose="020B0503020204020204" pitchFamily="34" charset="-122"/>
              </a:rPr>
              <a:t>代表属性，</a:t>
            </a:r>
            <a:r>
              <a:rPr lang="en-US" altLang="zh-CN" sz="1400" dirty="0">
                <a:solidFill>
                  <a:srgbClr val="4D4D4D"/>
                </a:solidFill>
                <a:latin typeface="Microsoft YaHei" panose="020B0503020204020204" pitchFamily="34" charset="-122"/>
                <a:ea typeface="Microsoft YaHei" panose="020B0503020204020204" pitchFamily="34" charset="-122"/>
              </a:rPr>
              <a:t>C</a:t>
            </a:r>
            <a:r>
              <a:rPr lang="zh-CN" altLang="en-US" sz="1400" dirty="0">
                <a:solidFill>
                  <a:srgbClr val="4D4D4D"/>
                </a:solidFill>
                <a:latin typeface="Microsoft YaHei" panose="020B0503020204020204" pitchFamily="34" charset="-122"/>
                <a:ea typeface="Microsoft YaHei" panose="020B0503020204020204" pitchFamily="34" charset="-122"/>
              </a:rPr>
              <a:t>代表类别，贝叶斯公式可得</a:t>
            </a:r>
            <a:endParaRPr lang="zh-CN" altLang="en-US" sz="1400" dirty="0"/>
          </a:p>
        </p:txBody>
      </p:sp>
      <p:pic>
        <p:nvPicPr>
          <p:cNvPr id="11" name="图片 10">
            <a:extLst>
              <a:ext uri="{FF2B5EF4-FFF2-40B4-BE49-F238E27FC236}">
                <a16:creationId xmlns:a16="http://schemas.microsoft.com/office/drawing/2014/main" id="{35777068-EB35-41F5-991C-1D2EDEFEE6F8}"/>
              </a:ext>
            </a:extLst>
          </p:cNvPr>
          <p:cNvPicPr>
            <a:picLocks noChangeAspect="1"/>
          </p:cNvPicPr>
          <p:nvPr/>
        </p:nvPicPr>
        <p:blipFill>
          <a:blip r:embed="rId3"/>
          <a:stretch>
            <a:fillRect/>
          </a:stretch>
        </p:blipFill>
        <p:spPr>
          <a:xfrm>
            <a:off x="8564504" y="2992007"/>
            <a:ext cx="2396003" cy="540000"/>
          </a:xfrm>
          <a:prstGeom prst="rect">
            <a:avLst/>
          </a:prstGeom>
        </p:spPr>
      </p:pic>
      <p:sp>
        <p:nvSpPr>
          <p:cNvPr id="12" name="矩形 11">
            <a:extLst>
              <a:ext uri="{FF2B5EF4-FFF2-40B4-BE49-F238E27FC236}">
                <a16:creationId xmlns:a16="http://schemas.microsoft.com/office/drawing/2014/main" id="{7CFF1A4D-4232-4278-AAEC-7C72A781BBC0}"/>
              </a:ext>
            </a:extLst>
          </p:cNvPr>
          <p:cNvSpPr/>
          <p:nvPr/>
        </p:nvSpPr>
        <p:spPr>
          <a:xfrm>
            <a:off x="7594169" y="3573139"/>
            <a:ext cx="4597831" cy="2462213"/>
          </a:xfrm>
          <a:prstGeom prst="rect">
            <a:avLst/>
          </a:prstGeom>
        </p:spPr>
        <p:txBody>
          <a:bodyPr wrap="square">
            <a:spAutoFit/>
          </a:bodyPr>
          <a:lstStyle/>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假设</a:t>
            </a:r>
            <a:r>
              <a:rPr lang="en-US" altLang="zh-CN" sz="1400" dirty="0">
                <a:solidFill>
                  <a:srgbClr val="4D4D4D"/>
                </a:solidFill>
                <a:latin typeface="Microsoft YaHei" panose="020B0503020204020204" pitchFamily="34" charset="-122"/>
                <a:ea typeface="Microsoft YaHei" panose="020B0503020204020204" pitchFamily="34" charset="-122"/>
              </a:rPr>
              <a:t>Ai</a:t>
            </a:r>
            <a:r>
              <a:rPr lang="zh-CN" altLang="en-US" sz="1400" dirty="0">
                <a:solidFill>
                  <a:srgbClr val="4D4D4D"/>
                </a:solidFill>
                <a:latin typeface="Microsoft YaHei" panose="020B0503020204020204" pitchFamily="34" charset="-122"/>
                <a:ea typeface="Microsoft YaHei" panose="020B0503020204020204" pitchFamily="34" charset="-122"/>
              </a:rPr>
              <a:t>相互独立，则</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a:t>
            </a:r>
            <a:r>
              <a:rPr lang="en-US" altLang="zh-CN" sz="1200" dirty="0">
                <a:solidFill>
                  <a:srgbClr val="4D4D4D"/>
                </a:solidFill>
                <a:latin typeface="Microsoft YaHei" panose="020B0503020204020204" pitchFamily="34" charset="-122"/>
                <a:ea typeface="Microsoft YaHei" panose="020B0503020204020204" pitchFamily="34" charset="-122"/>
              </a:rPr>
              <a:t>P(A1A2A3|C1)=P(A1|C1)P(A2|C1)P(A3|C1)</a:t>
            </a:r>
          </a:p>
          <a:p>
            <a:r>
              <a:rPr lang="en-US" altLang="zh-CN" sz="1200" dirty="0">
                <a:solidFill>
                  <a:srgbClr val="4D4D4D"/>
                </a:solidFill>
                <a:latin typeface="Microsoft YaHei" panose="020B0503020204020204" pitchFamily="34" charset="-122"/>
                <a:ea typeface="Microsoft YaHei" panose="020B0503020204020204" pitchFamily="34" charset="-122"/>
              </a:rPr>
              <a:t>                   P(A1A2A3|C2)=P(A1|C2)P(A2|C2)P(A3|C2)</a:t>
            </a:r>
          </a:p>
          <a:p>
            <a:pPr marL="285750" indent="-285750">
              <a:buFont typeface="Wingdings" panose="05000000000000000000" pitchFamily="2" charset="2"/>
              <a:buChar char="p"/>
            </a:pPr>
            <a:endParaRPr lang="en-US" altLang="zh-CN" sz="12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因此可以求出</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a:t>
            </a:r>
            <a:r>
              <a:rPr lang="en-US" altLang="zh-CN" sz="1200" dirty="0">
                <a:solidFill>
                  <a:srgbClr val="4D4D4D"/>
                </a:solidFill>
                <a:latin typeface="Microsoft YaHei" panose="020B0503020204020204" pitchFamily="34" charset="-122"/>
                <a:ea typeface="Microsoft YaHei" panose="020B0503020204020204" pitchFamily="34" charset="-122"/>
              </a:rPr>
              <a:t>P(A1A2A3|C1) = 4.9169e-6</a:t>
            </a:r>
          </a:p>
          <a:p>
            <a:r>
              <a:rPr lang="en-US" altLang="zh-CN" sz="1200" dirty="0">
                <a:solidFill>
                  <a:srgbClr val="4D4D4D"/>
                </a:solidFill>
                <a:latin typeface="Microsoft YaHei" panose="020B0503020204020204" pitchFamily="34" charset="-122"/>
                <a:ea typeface="Microsoft YaHei" panose="020B0503020204020204" pitchFamily="34" charset="-122"/>
              </a:rPr>
              <a:t>                    P(A1A2A3|C1) = 2.7244e-9</a:t>
            </a:r>
          </a:p>
          <a:p>
            <a:r>
              <a:rPr lang="en-US" altLang="zh-CN" sz="1400" dirty="0">
                <a:solidFill>
                  <a:srgbClr val="4D4D4D"/>
                </a:solidFill>
                <a:latin typeface="Microsoft YaHei" panose="020B0503020204020204" pitchFamily="34" charset="-122"/>
                <a:ea typeface="Microsoft YaHei" panose="020B0503020204020204" pitchFamily="34" charset="-122"/>
              </a:rPr>
              <a:t> </a:t>
            </a:r>
          </a:p>
          <a:p>
            <a:r>
              <a:rPr lang="zh-CN" altLang="en-US" sz="1400" b="1" dirty="0">
                <a:solidFill>
                  <a:srgbClr val="4D4D4D"/>
                </a:solidFill>
                <a:latin typeface="Microsoft YaHei" panose="020B0503020204020204" pitchFamily="34" charset="-122"/>
                <a:ea typeface="Microsoft YaHei" panose="020B0503020204020204" pitchFamily="34" charset="-122"/>
              </a:rPr>
              <a:t> 为男性概率更大</a:t>
            </a:r>
            <a:endParaRPr lang="zh-CN" altLang="en-US" b="1" dirty="0"/>
          </a:p>
        </p:txBody>
      </p:sp>
      <p:pic>
        <p:nvPicPr>
          <p:cNvPr id="9" name="图片 8">
            <a:extLst>
              <a:ext uri="{FF2B5EF4-FFF2-40B4-BE49-F238E27FC236}">
                <a16:creationId xmlns:a16="http://schemas.microsoft.com/office/drawing/2014/main" id="{CEA48838-02FF-405E-8D04-BE23C6079F85}"/>
              </a:ext>
            </a:extLst>
          </p:cNvPr>
          <p:cNvPicPr>
            <a:picLocks noChangeAspect="1"/>
          </p:cNvPicPr>
          <p:nvPr/>
        </p:nvPicPr>
        <p:blipFill>
          <a:blip r:embed="rId4"/>
          <a:stretch>
            <a:fillRect/>
          </a:stretch>
        </p:blipFill>
        <p:spPr>
          <a:xfrm>
            <a:off x="1306942" y="3254042"/>
            <a:ext cx="5972175" cy="2619375"/>
          </a:xfrm>
          <a:prstGeom prst="rect">
            <a:avLst/>
          </a:prstGeom>
        </p:spPr>
      </p:pic>
    </p:spTree>
    <p:extLst>
      <p:ext uri="{BB962C8B-B14F-4D97-AF65-F5344CB8AC3E}">
        <p14:creationId xmlns:p14="http://schemas.microsoft.com/office/powerpoint/2010/main" val="30478312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704378"/>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  C5.0 </a:t>
            </a:r>
            <a:r>
              <a:rPr lang="zh-CN" altLang="en-US" dirty="0"/>
              <a:t>算法</a:t>
            </a:r>
          </a:p>
        </p:txBody>
      </p:sp>
      <p:sp>
        <p:nvSpPr>
          <p:cNvPr id="4" name="矩形 3">
            <a:extLst>
              <a:ext uri="{FF2B5EF4-FFF2-40B4-BE49-F238E27FC236}">
                <a16:creationId xmlns:a16="http://schemas.microsoft.com/office/drawing/2014/main" id="{4A07748A-DE55-4A87-8DBC-A99F1A114FA3}"/>
              </a:ext>
            </a:extLst>
          </p:cNvPr>
          <p:cNvSpPr/>
          <p:nvPr/>
        </p:nvSpPr>
        <p:spPr>
          <a:xfrm>
            <a:off x="1035733" y="1971021"/>
            <a:ext cx="1358064"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ID3</a:t>
            </a:r>
            <a:r>
              <a:rPr lang="zh-CN" altLang="en-US" dirty="0">
                <a:solidFill>
                  <a:srgbClr val="000000"/>
                </a:solidFill>
                <a:latin typeface="Verdana" panose="020B0604030504040204" pitchFamily="34" charset="0"/>
              </a:rPr>
              <a:t>算法</a:t>
            </a:r>
            <a:endParaRPr lang="zh-CN" altLang="en-US" dirty="0"/>
          </a:p>
        </p:txBody>
      </p:sp>
      <p:sp>
        <p:nvSpPr>
          <p:cNvPr id="5" name="矩形 4">
            <a:extLst>
              <a:ext uri="{FF2B5EF4-FFF2-40B4-BE49-F238E27FC236}">
                <a16:creationId xmlns:a16="http://schemas.microsoft.com/office/drawing/2014/main" id="{E61B76A2-7DAA-4A70-8FC3-2029EB3D5B9A}"/>
              </a:ext>
            </a:extLst>
          </p:cNvPr>
          <p:cNvSpPr/>
          <p:nvPr/>
        </p:nvSpPr>
        <p:spPr>
          <a:xfrm>
            <a:off x="1525186" y="2509440"/>
            <a:ext cx="8854490" cy="307777"/>
          </a:xfrm>
          <a:prstGeom prst="rect">
            <a:avLst/>
          </a:prstGeom>
        </p:spPr>
        <p:txBody>
          <a:bodyPr wrap="square">
            <a:spAutoFit/>
          </a:bodyPr>
          <a:lstStyle/>
          <a:p>
            <a:pPr marL="285750" indent="-285750">
              <a:buFont typeface="Wingdings" panose="05000000000000000000" pitchFamily="2" charset="2"/>
              <a:buChar char="p"/>
            </a:pPr>
            <a:r>
              <a:rPr lang="zh-CN" altLang="en-US" sz="1400" dirty="0">
                <a:solidFill>
                  <a:srgbClr val="000000"/>
                </a:solidFill>
                <a:latin typeface="Verdana" panose="020B0604030504040204" pitchFamily="34" charset="0"/>
              </a:rPr>
              <a:t>主要针对离散型属性数据，其后又不断的改进，形成</a:t>
            </a:r>
            <a:r>
              <a:rPr lang="en-US" altLang="zh-CN" sz="1400" dirty="0">
                <a:solidFill>
                  <a:srgbClr val="000000"/>
                </a:solidFill>
                <a:latin typeface="Verdana" panose="020B0604030504040204" pitchFamily="34" charset="0"/>
              </a:rPr>
              <a:t>C4.5</a:t>
            </a:r>
            <a:r>
              <a:rPr lang="zh-CN" altLang="en-US" sz="1400" dirty="0">
                <a:solidFill>
                  <a:srgbClr val="000000"/>
                </a:solidFill>
                <a:latin typeface="Verdana" panose="020B0604030504040204" pitchFamily="34" charset="0"/>
              </a:rPr>
              <a:t>。</a:t>
            </a:r>
            <a:r>
              <a:rPr lang="en-US" altLang="zh-CN" sz="1400" dirty="0">
                <a:solidFill>
                  <a:srgbClr val="000000"/>
                </a:solidFill>
                <a:latin typeface="Verdana" panose="020B0604030504040204" pitchFamily="34" charset="0"/>
              </a:rPr>
              <a:t>C4.5</a:t>
            </a:r>
            <a:r>
              <a:rPr lang="zh-CN" altLang="en-US" sz="1400" dirty="0">
                <a:solidFill>
                  <a:srgbClr val="000000"/>
                </a:solidFill>
                <a:latin typeface="Verdana" panose="020B0604030504040204" pitchFamily="34" charset="0"/>
              </a:rPr>
              <a:t>在</a:t>
            </a:r>
            <a:r>
              <a:rPr lang="en-US" altLang="zh-CN" sz="1400" dirty="0">
                <a:solidFill>
                  <a:srgbClr val="000000"/>
                </a:solidFill>
                <a:latin typeface="Verdana" panose="020B0604030504040204" pitchFamily="34" charset="0"/>
              </a:rPr>
              <a:t>ID3</a:t>
            </a:r>
            <a:r>
              <a:rPr lang="zh-CN" altLang="en-US" sz="1400" dirty="0">
                <a:solidFill>
                  <a:srgbClr val="000000"/>
                </a:solidFill>
                <a:latin typeface="Verdana" panose="020B0604030504040204" pitchFamily="34" charset="0"/>
              </a:rPr>
              <a:t>基础上增加了队连续属性的离散化</a:t>
            </a:r>
            <a:endParaRPr lang="zh-CN" altLang="en-US" sz="1400" dirty="0"/>
          </a:p>
        </p:txBody>
      </p:sp>
      <p:sp>
        <p:nvSpPr>
          <p:cNvPr id="6" name="矩形 5">
            <a:extLst>
              <a:ext uri="{FF2B5EF4-FFF2-40B4-BE49-F238E27FC236}">
                <a16:creationId xmlns:a16="http://schemas.microsoft.com/office/drawing/2014/main" id="{D3059E72-1B34-4F28-9818-17243B97230B}"/>
              </a:ext>
            </a:extLst>
          </p:cNvPr>
          <p:cNvSpPr/>
          <p:nvPr/>
        </p:nvSpPr>
        <p:spPr>
          <a:xfrm>
            <a:off x="1035733" y="3124979"/>
            <a:ext cx="1013419"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C4.5</a:t>
            </a:r>
            <a:endParaRPr lang="zh-CN" altLang="en-US" dirty="0"/>
          </a:p>
        </p:txBody>
      </p:sp>
      <p:sp>
        <p:nvSpPr>
          <p:cNvPr id="7" name="矩形 6">
            <a:extLst>
              <a:ext uri="{FF2B5EF4-FFF2-40B4-BE49-F238E27FC236}">
                <a16:creationId xmlns:a16="http://schemas.microsoft.com/office/drawing/2014/main" id="{73985DA3-480D-4FC6-8E3A-40C1CC69B852}"/>
              </a:ext>
            </a:extLst>
          </p:cNvPr>
          <p:cNvSpPr/>
          <p:nvPr/>
        </p:nvSpPr>
        <p:spPr>
          <a:xfrm>
            <a:off x="1525185" y="3578552"/>
            <a:ext cx="8643307"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000000"/>
                </a:solidFill>
                <a:latin typeface="Verdana" panose="020B0604030504040204" pitchFamily="34" charset="0"/>
              </a:rPr>
              <a:t>ID3</a:t>
            </a:r>
            <a:r>
              <a:rPr lang="zh-CN" altLang="en-US" sz="1400" dirty="0">
                <a:solidFill>
                  <a:srgbClr val="000000"/>
                </a:solidFill>
                <a:latin typeface="Verdana" panose="020B0604030504040204" pitchFamily="34" charset="0"/>
              </a:rPr>
              <a:t>算法的修订版，采用</a:t>
            </a:r>
            <a:r>
              <a:rPr lang="en-US" altLang="zh-CN" sz="1400" dirty="0">
                <a:solidFill>
                  <a:srgbClr val="000000"/>
                </a:solidFill>
                <a:latin typeface="Verdana" panose="020B0604030504040204" pitchFamily="34" charset="0"/>
              </a:rPr>
              <a:t>GainRatio</a:t>
            </a:r>
            <a:r>
              <a:rPr lang="zh-CN" altLang="en-US" sz="1400" dirty="0">
                <a:solidFill>
                  <a:srgbClr val="000000"/>
                </a:solidFill>
                <a:latin typeface="Verdana" panose="020B0604030504040204" pitchFamily="34" charset="0"/>
              </a:rPr>
              <a:t>来加以改进方法，选取有最大</a:t>
            </a:r>
            <a:r>
              <a:rPr lang="en-US" altLang="zh-CN" sz="1400" dirty="0">
                <a:solidFill>
                  <a:srgbClr val="000000"/>
                </a:solidFill>
                <a:latin typeface="Verdana" panose="020B0604030504040204" pitchFamily="34" charset="0"/>
              </a:rPr>
              <a:t>GainRatio</a:t>
            </a:r>
            <a:r>
              <a:rPr lang="zh-CN" altLang="en-US" sz="1400" dirty="0">
                <a:solidFill>
                  <a:srgbClr val="000000"/>
                </a:solidFill>
                <a:latin typeface="Verdana" panose="020B0604030504040204" pitchFamily="34" charset="0"/>
              </a:rPr>
              <a:t>的分割变量作为准则，避免</a:t>
            </a:r>
            <a:r>
              <a:rPr lang="en-US" altLang="zh-CN" sz="1400" dirty="0">
                <a:solidFill>
                  <a:srgbClr val="000000"/>
                </a:solidFill>
                <a:latin typeface="Verdana" panose="020B0604030504040204" pitchFamily="34" charset="0"/>
              </a:rPr>
              <a:t>ID3</a:t>
            </a:r>
            <a:r>
              <a:rPr lang="zh-CN" altLang="en-US" sz="1400" dirty="0">
                <a:solidFill>
                  <a:srgbClr val="000000"/>
                </a:solidFill>
                <a:latin typeface="Verdana" panose="020B0604030504040204" pitchFamily="34" charset="0"/>
              </a:rPr>
              <a:t>算法过度配适的问题</a:t>
            </a:r>
            <a:endParaRPr lang="zh-CN" altLang="en-US" sz="1400" dirty="0"/>
          </a:p>
        </p:txBody>
      </p:sp>
      <p:sp>
        <p:nvSpPr>
          <p:cNvPr id="8" name="矩形 7">
            <a:extLst>
              <a:ext uri="{FF2B5EF4-FFF2-40B4-BE49-F238E27FC236}">
                <a16:creationId xmlns:a16="http://schemas.microsoft.com/office/drawing/2014/main" id="{841ECDC1-0167-49CF-BADE-B46343D725C7}"/>
              </a:ext>
            </a:extLst>
          </p:cNvPr>
          <p:cNvSpPr/>
          <p:nvPr/>
        </p:nvSpPr>
        <p:spPr>
          <a:xfrm>
            <a:off x="1045266" y="4479203"/>
            <a:ext cx="1013419"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C5.0</a:t>
            </a:r>
            <a:endParaRPr lang="zh-CN" altLang="en-US" dirty="0"/>
          </a:p>
        </p:txBody>
      </p:sp>
      <p:sp>
        <p:nvSpPr>
          <p:cNvPr id="9" name="矩形 8">
            <a:extLst>
              <a:ext uri="{FF2B5EF4-FFF2-40B4-BE49-F238E27FC236}">
                <a16:creationId xmlns:a16="http://schemas.microsoft.com/office/drawing/2014/main" id="{0E9FE789-E8E5-4AB3-84D7-B24D488E68F7}"/>
              </a:ext>
            </a:extLst>
          </p:cNvPr>
          <p:cNvSpPr/>
          <p:nvPr/>
        </p:nvSpPr>
        <p:spPr>
          <a:xfrm>
            <a:off x="1542442" y="5030647"/>
            <a:ext cx="8695386"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000000"/>
                </a:solidFill>
                <a:latin typeface="Verdana" panose="020B0604030504040204" pitchFamily="34" charset="0"/>
              </a:rPr>
              <a:t>C4.5</a:t>
            </a:r>
            <a:r>
              <a:rPr lang="zh-CN" altLang="en-US" sz="1400" dirty="0">
                <a:solidFill>
                  <a:srgbClr val="000000"/>
                </a:solidFill>
                <a:latin typeface="Verdana" panose="020B0604030504040204" pitchFamily="34" charset="0"/>
              </a:rPr>
              <a:t>算法的修订版，适用于处理大数据集，采用</a:t>
            </a:r>
            <a:r>
              <a:rPr lang="en-US" altLang="zh-CN" sz="1400" dirty="0">
                <a:solidFill>
                  <a:srgbClr val="000000"/>
                </a:solidFill>
                <a:latin typeface="Verdana" panose="020B0604030504040204" pitchFamily="34" charset="0"/>
              </a:rPr>
              <a:t>Boosting</a:t>
            </a:r>
            <a:r>
              <a:rPr lang="zh-CN" altLang="en-US" sz="1400" dirty="0">
                <a:solidFill>
                  <a:srgbClr val="000000"/>
                </a:solidFill>
                <a:latin typeface="Verdana" panose="020B0604030504040204" pitchFamily="34" charset="0"/>
              </a:rPr>
              <a:t>方式提高模型准确率，又称为</a:t>
            </a:r>
            <a:r>
              <a:rPr lang="en-US" altLang="zh-CN" sz="1400" dirty="0">
                <a:solidFill>
                  <a:srgbClr val="000000"/>
                </a:solidFill>
                <a:latin typeface="Verdana" panose="020B0604030504040204" pitchFamily="34" charset="0"/>
              </a:rPr>
              <a:t>BoostingTrees</a:t>
            </a:r>
            <a:r>
              <a:rPr lang="zh-CN" altLang="en-US" sz="1400" dirty="0">
                <a:solidFill>
                  <a:srgbClr val="000000"/>
                </a:solidFill>
                <a:latin typeface="Verdana" panose="020B0604030504040204" pitchFamily="34" charset="0"/>
              </a:rPr>
              <a:t>，在软件上计算速度比较快，占用的内存资源较少</a:t>
            </a:r>
            <a:endParaRPr lang="zh-CN" altLang="en-US" sz="1400" dirty="0"/>
          </a:p>
        </p:txBody>
      </p:sp>
    </p:spTree>
    <p:extLst>
      <p:ext uri="{BB962C8B-B14F-4D97-AF65-F5344CB8AC3E}">
        <p14:creationId xmlns:p14="http://schemas.microsoft.com/office/powerpoint/2010/main" val="15882934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2.3.1  </a:t>
            </a:r>
            <a:r>
              <a:rPr lang="zh-CN" altLang="en-US" dirty="0"/>
              <a:t>决策树</a:t>
            </a:r>
          </a:p>
        </p:txBody>
      </p:sp>
      <p:sp>
        <p:nvSpPr>
          <p:cNvPr id="10" name="矩形 9">
            <a:extLst>
              <a:ext uri="{FF2B5EF4-FFF2-40B4-BE49-F238E27FC236}">
                <a16:creationId xmlns:a16="http://schemas.microsoft.com/office/drawing/2014/main" id="{0F570938-49C0-4598-B0EB-67FD65E280B5}"/>
              </a:ext>
            </a:extLst>
          </p:cNvPr>
          <p:cNvSpPr/>
          <p:nvPr/>
        </p:nvSpPr>
        <p:spPr>
          <a:xfrm>
            <a:off x="1238358" y="2155687"/>
            <a:ext cx="3634200"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000000"/>
                </a:solidFill>
                <a:latin typeface="Verdana" panose="020B0604030504040204" pitchFamily="34" charset="0"/>
              </a:rPr>
              <a:t>决策树（</a:t>
            </a:r>
            <a:r>
              <a:rPr lang="en-US" altLang="zh-CN" dirty="0">
                <a:solidFill>
                  <a:srgbClr val="000000"/>
                </a:solidFill>
                <a:latin typeface="Verdana" panose="020B0604030504040204" pitchFamily="34" charset="0"/>
              </a:rPr>
              <a:t>Decision Tree</a:t>
            </a:r>
            <a:r>
              <a:rPr lang="zh-CN" altLang="en-US" dirty="0">
                <a:solidFill>
                  <a:srgbClr val="000000"/>
                </a:solidFill>
                <a:latin typeface="Verdana" panose="020B0604030504040204" pitchFamily="34" charset="0"/>
              </a:rPr>
              <a:t>）模型</a:t>
            </a:r>
            <a:endParaRPr lang="zh-CN" altLang="en-US" dirty="0"/>
          </a:p>
        </p:txBody>
      </p:sp>
      <p:sp>
        <p:nvSpPr>
          <p:cNvPr id="11" name="矩形 10">
            <a:extLst>
              <a:ext uri="{FF2B5EF4-FFF2-40B4-BE49-F238E27FC236}">
                <a16:creationId xmlns:a16="http://schemas.microsoft.com/office/drawing/2014/main" id="{7CFF5065-AE56-4A2A-8DC9-6368B5FAC9A0}"/>
              </a:ext>
            </a:extLst>
          </p:cNvPr>
          <p:cNvSpPr/>
          <p:nvPr/>
        </p:nvSpPr>
        <p:spPr>
          <a:xfrm>
            <a:off x="1731312" y="2708115"/>
            <a:ext cx="3345788" cy="307777"/>
          </a:xfrm>
          <a:prstGeom prst="rect">
            <a:avLst/>
          </a:prstGeom>
        </p:spPr>
        <p:txBody>
          <a:bodyPr wrap="none">
            <a:spAutoFit/>
          </a:bodyPr>
          <a:lstStyle/>
          <a:p>
            <a:pPr marL="285750" indent="-285750">
              <a:buFont typeface="Wingdings" panose="05000000000000000000" pitchFamily="2" charset="2"/>
              <a:buChar char="p"/>
            </a:pPr>
            <a:r>
              <a:rPr lang="zh-CN" altLang="en-US" sz="1400" dirty="0">
                <a:solidFill>
                  <a:srgbClr val="000000"/>
                </a:solidFill>
                <a:latin typeface="Verdana" panose="020B0604030504040204" pitchFamily="34" charset="0"/>
              </a:rPr>
              <a:t>通过对训练样本学习，建立分类规则</a:t>
            </a:r>
            <a:endParaRPr lang="zh-CN" altLang="en-US" sz="1400" dirty="0"/>
          </a:p>
        </p:txBody>
      </p:sp>
      <p:sp>
        <p:nvSpPr>
          <p:cNvPr id="12" name="矩形 11">
            <a:extLst>
              <a:ext uri="{FF2B5EF4-FFF2-40B4-BE49-F238E27FC236}">
                <a16:creationId xmlns:a16="http://schemas.microsoft.com/office/drawing/2014/main" id="{7048F9A8-1DDE-46B5-93F2-EE9736D4D40B}"/>
              </a:ext>
            </a:extLst>
          </p:cNvPr>
          <p:cNvSpPr/>
          <p:nvPr/>
        </p:nvSpPr>
        <p:spPr>
          <a:xfrm>
            <a:off x="1731312" y="3174209"/>
            <a:ext cx="3345788" cy="307777"/>
          </a:xfrm>
          <a:prstGeom prst="rect">
            <a:avLst/>
          </a:prstGeom>
        </p:spPr>
        <p:txBody>
          <a:bodyPr wrap="none">
            <a:spAutoFit/>
          </a:bodyPr>
          <a:lstStyle/>
          <a:p>
            <a:pPr marL="285750" indent="-285750">
              <a:buFont typeface="Wingdings" panose="05000000000000000000" pitchFamily="2" charset="2"/>
              <a:buChar char="p"/>
            </a:pPr>
            <a:r>
              <a:rPr lang="zh-CN" altLang="en-US" sz="1400" dirty="0">
                <a:solidFill>
                  <a:srgbClr val="000000"/>
                </a:solidFill>
                <a:latin typeface="Verdana" panose="020B0604030504040204" pitchFamily="34" charset="0"/>
              </a:rPr>
              <a:t>依据分类规则，实现对新样本的分类</a:t>
            </a:r>
            <a:endParaRPr lang="zh-CN" altLang="en-US" sz="1400" dirty="0"/>
          </a:p>
        </p:txBody>
      </p:sp>
      <p:sp>
        <p:nvSpPr>
          <p:cNvPr id="13" name="矩形 12">
            <a:extLst>
              <a:ext uri="{FF2B5EF4-FFF2-40B4-BE49-F238E27FC236}">
                <a16:creationId xmlns:a16="http://schemas.microsoft.com/office/drawing/2014/main" id="{98B715DA-E5C5-4944-AEF7-2510296A1165}"/>
              </a:ext>
            </a:extLst>
          </p:cNvPr>
          <p:cNvSpPr/>
          <p:nvPr/>
        </p:nvSpPr>
        <p:spPr>
          <a:xfrm>
            <a:off x="1731312" y="3659560"/>
            <a:ext cx="3345788" cy="954107"/>
          </a:xfrm>
          <a:prstGeom prst="rect">
            <a:avLst/>
          </a:prstGeom>
        </p:spPr>
        <p:txBody>
          <a:bodyPr wrap="none">
            <a:spAutoFit/>
          </a:bodyPr>
          <a:lstStyle/>
          <a:p>
            <a:pPr marL="285750" indent="-285750">
              <a:buFont typeface="Wingdings" panose="05000000000000000000" pitchFamily="2" charset="2"/>
              <a:buChar char="p"/>
            </a:pPr>
            <a:r>
              <a:rPr lang="zh-CN" altLang="en-US" sz="1400" dirty="0"/>
              <a:t>属于有监督式学习方法，有两类变量</a:t>
            </a:r>
            <a:endParaRPr lang="en-US" altLang="zh-CN" sz="1400" dirty="0"/>
          </a:p>
          <a:p>
            <a:pPr marL="285750" indent="-285750">
              <a:buFont typeface="Wingdings" panose="05000000000000000000" pitchFamily="2" charset="2"/>
              <a:buChar char="p"/>
            </a:pPr>
            <a:endParaRPr lang="en-US" altLang="zh-CN" sz="1400" dirty="0"/>
          </a:p>
          <a:p>
            <a:pPr marL="742939" lvl="1" indent="-285750">
              <a:buFont typeface="Century Gothic" panose="020B0502020202020204" pitchFamily="34" charset="0"/>
              <a:buChar char="―"/>
            </a:pPr>
            <a:r>
              <a:rPr lang="en-US" altLang="zh-CN" sz="1400" dirty="0"/>
              <a:t> </a:t>
            </a:r>
            <a:r>
              <a:rPr lang="zh-CN" altLang="en-US" sz="1400" dirty="0"/>
              <a:t>目标标量（输入变量）</a:t>
            </a:r>
            <a:endParaRPr lang="en-US" altLang="zh-CN" sz="1400" dirty="0"/>
          </a:p>
          <a:p>
            <a:pPr marL="742939" lvl="1" indent="-285750">
              <a:buFont typeface="Century Gothic" panose="020B0502020202020204" pitchFamily="34" charset="0"/>
              <a:buChar char="―"/>
            </a:pPr>
            <a:r>
              <a:rPr lang="en-US" altLang="zh-CN" sz="1400" dirty="0"/>
              <a:t> </a:t>
            </a:r>
            <a:r>
              <a:rPr lang="zh-CN" altLang="en-US" sz="1400" dirty="0"/>
              <a:t>属性变量（输出变量）</a:t>
            </a:r>
          </a:p>
        </p:txBody>
      </p:sp>
      <p:sp>
        <p:nvSpPr>
          <p:cNvPr id="14" name="矩形 13">
            <a:extLst>
              <a:ext uri="{FF2B5EF4-FFF2-40B4-BE49-F238E27FC236}">
                <a16:creationId xmlns:a16="http://schemas.microsoft.com/office/drawing/2014/main" id="{3BA09732-6E38-4FFB-8EFC-7ED0D8B9FB38}"/>
              </a:ext>
            </a:extLst>
          </p:cNvPr>
          <p:cNvSpPr/>
          <p:nvPr/>
        </p:nvSpPr>
        <p:spPr>
          <a:xfrm>
            <a:off x="1238358" y="4935544"/>
            <a:ext cx="5828840" cy="923330"/>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000000"/>
                </a:solidFill>
                <a:latin typeface="Verdana" panose="020B0604030504040204" pitchFamily="34" charset="0"/>
              </a:rPr>
              <a:t>决策树模型和一般统计分类模型区别</a:t>
            </a:r>
            <a:endParaRPr lang="en-US" altLang="zh-CN" dirty="0">
              <a:solidFill>
                <a:srgbClr val="000000"/>
              </a:solidFill>
              <a:latin typeface="Verdana" panose="020B0604030504040204" pitchFamily="34" charset="0"/>
            </a:endParaRPr>
          </a:p>
          <a:p>
            <a:pPr marL="285750" indent="-285750">
              <a:buFont typeface="Wingdings" panose="05000000000000000000" pitchFamily="2" charset="2"/>
              <a:buChar char="n"/>
            </a:pPr>
            <a:endParaRPr lang="en-US" altLang="zh-CN"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en-US" altLang="zh-CN" dirty="0">
                <a:solidFill>
                  <a:srgbClr val="000000"/>
                </a:solidFill>
                <a:latin typeface="Verdana" panose="020B0604030504040204" pitchFamily="34" charset="0"/>
              </a:rPr>
              <a:t> </a:t>
            </a:r>
            <a:r>
              <a:rPr lang="en-US" altLang="zh-CN" sz="1400" dirty="0">
                <a:solidFill>
                  <a:srgbClr val="000000"/>
                </a:solidFill>
                <a:latin typeface="Verdana" panose="020B0604030504040204" pitchFamily="34" charset="0"/>
              </a:rPr>
              <a:t>-</a:t>
            </a:r>
            <a:r>
              <a:rPr lang="zh-CN" altLang="en-US" sz="1400" dirty="0">
                <a:solidFill>
                  <a:srgbClr val="000000"/>
                </a:solidFill>
                <a:latin typeface="Verdana" panose="020B0604030504040204" pitchFamily="34" charset="0"/>
              </a:rPr>
              <a:t>决策树的分类是基于逻辑的，一般统计分类是基于非逻辑的</a:t>
            </a:r>
            <a:endParaRPr lang="zh-CN" altLang="en-US" sz="1400" dirty="0"/>
          </a:p>
        </p:txBody>
      </p:sp>
      <p:sp>
        <p:nvSpPr>
          <p:cNvPr id="15" name="矩形 14">
            <a:extLst>
              <a:ext uri="{FF2B5EF4-FFF2-40B4-BE49-F238E27FC236}">
                <a16:creationId xmlns:a16="http://schemas.microsoft.com/office/drawing/2014/main" id="{A3E2B304-71EA-4488-B494-412E8146B33E}"/>
              </a:ext>
            </a:extLst>
          </p:cNvPr>
          <p:cNvSpPr/>
          <p:nvPr/>
        </p:nvSpPr>
        <p:spPr>
          <a:xfrm>
            <a:off x="6429226" y="2154117"/>
            <a:ext cx="4311100" cy="2154436"/>
          </a:xfrm>
          <a:prstGeom prst="rect">
            <a:avLst/>
          </a:prstGeom>
        </p:spPr>
        <p:txBody>
          <a:bodyPr wrap="square">
            <a:spAutoFit/>
          </a:bodyPr>
          <a:lstStyle/>
          <a:p>
            <a:pPr marL="285750" indent="-285750">
              <a:buFont typeface="Wingdings" panose="05000000000000000000" pitchFamily="2" charset="2"/>
              <a:buChar char="n"/>
            </a:pPr>
            <a:r>
              <a:rPr lang="zh-CN" altLang="en-US" dirty="0">
                <a:solidFill>
                  <a:srgbClr val="000000"/>
                </a:solidFill>
                <a:latin typeface="+mn-ea"/>
              </a:rPr>
              <a:t>决策树模型特点</a:t>
            </a:r>
            <a:endParaRPr lang="en-US" altLang="zh-CN" dirty="0">
              <a:solidFill>
                <a:srgbClr val="000000"/>
              </a:solidFill>
              <a:latin typeface="+mn-ea"/>
            </a:endParaRPr>
          </a:p>
          <a:p>
            <a:pPr marL="285750" indent="-285750">
              <a:buFont typeface="Wingdings" panose="05000000000000000000" pitchFamily="2" charset="2"/>
              <a:buChar char="n"/>
            </a:pPr>
            <a:endParaRPr lang="en-US" altLang="zh-CN" dirty="0">
              <a:solidFill>
                <a:srgbClr val="000000"/>
              </a:solidFill>
              <a:latin typeface="+mn-ea"/>
            </a:endParaRPr>
          </a:p>
          <a:p>
            <a:pPr marL="742939" lvl="1" indent="-285750">
              <a:buFont typeface="Wingdings" panose="05000000000000000000" pitchFamily="2" charset="2"/>
              <a:buChar char="p"/>
            </a:pPr>
            <a:r>
              <a:rPr lang="zh-CN" altLang="en-US" sz="1400" dirty="0">
                <a:solidFill>
                  <a:srgbClr val="000000"/>
                </a:solidFill>
                <a:latin typeface="+mn-ea"/>
              </a:rPr>
              <a:t>决策树擅长处理非数值类型，与神经网络智能处理数值类型比较，免去很多数据预测处理工作</a:t>
            </a:r>
            <a:endParaRPr lang="en-US" altLang="zh-CN" sz="1400" dirty="0">
              <a:solidFill>
                <a:srgbClr val="000000"/>
              </a:solidFill>
              <a:latin typeface="+mn-ea"/>
            </a:endParaRPr>
          </a:p>
          <a:p>
            <a:pPr marL="742939" lvl="1" indent="-285750">
              <a:buFont typeface="Wingdings" panose="05000000000000000000" pitchFamily="2" charset="2"/>
              <a:buChar char="p"/>
            </a:pPr>
            <a:endParaRPr lang="en-US" altLang="zh-CN" sz="1400" dirty="0">
              <a:solidFill>
                <a:srgbClr val="000000"/>
              </a:solidFill>
              <a:latin typeface="+mn-ea"/>
            </a:endParaRPr>
          </a:p>
          <a:p>
            <a:pPr marL="742939" lvl="1" indent="-285750">
              <a:buFont typeface="Wingdings" panose="05000000000000000000" pitchFamily="2" charset="2"/>
              <a:buChar char="p"/>
            </a:pPr>
            <a:r>
              <a:rPr lang="zh-CN" altLang="en-US" sz="1400" dirty="0">
                <a:latin typeface="+mn-ea"/>
              </a:rPr>
              <a:t>每个决策都要求分组之间“差异最大”，各种决策树算法之间主要区别就是对“差异”衡量方式的区别</a:t>
            </a:r>
          </a:p>
        </p:txBody>
      </p:sp>
    </p:spTree>
    <p:extLst>
      <p:ext uri="{BB962C8B-B14F-4D97-AF65-F5344CB8AC3E}">
        <p14:creationId xmlns:p14="http://schemas.microsoft.com/office/powerpoint/2010/main" val="36136773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2.3.1  </a:t>
            </a:r>
            <a:r>
              <a:rPr lang="zh-CN" altLang="en-US" dirty="0"/>
              <a:t>决策树</a:t>
            </a:r>
          </a:p>
        </p:txBody>
      </p:sp>
      <p:sp>
        <p:nvSpPr>
          <p:cNvPr id="4" name="矩形 3">
            <a:extLst>
              <a:ext uri="{FF2B5EF4-FFF2-40B4-BE49-F238E27FC236}">
                <a16:creationId xmlns:a16="http://schemas.microsoft.com/office/drawing/2014/main" id="{29DE7A44-EC6B-4E34-8F10-0771E55B0D6D}"/>
              </a:ext>
            </a:extLst>
          </p:cNvPr>
          <p:cNvSpPr/>
          <p:nvPr/>
        </p:nvSpPr>
        <p:spPr>
          <a:xfrm>
            <a:off x="1148243" y="2238367"/>
            <a:ext cx="8400056"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C5.0</a:t>
            </a:r>
            <a:r>
              <a:rPr lang="zh-CN" altLang="en-US" dirty="0">
                <a:solidFill>
                  <a:srgbClr val="000000"/>
                </a:solidFill>
                <a:latin typeface="Verdana" panose="020B0604030504040204" pitchFamily="34" charset="0"/>
              </a:rPr>
              <a:t>是经典决策树模型算法之一，可生成多分支决策树，目标变量为分类变量</a:t>
            </a:r>
            <a:endParaRPr lang="zh-CN" altLang="en-US" dirty="0"/>
          </a:p>
        </p:txBody>
      </p:sp>
      <p:sp>
        <p:nvSpPr>
          <p:cNvPr id="16" name="矩形 15">
            <a:extLst>
              <a:ext uri="{FF2B5EF4-FFF2-40B4-BE49-F238E27FC236}">
                <a16:creationId xmlns:a16="http://schemas.microsoft.com/office/drawing/2014/main" id="{C4B3977E-F10B-4D8C-83B5-05CB6AB8DBA4}"/>
              </a:ext>
            </a:extLst>
          </p:cNvPr>
          <p:cNvSpPr/>
          <p:nvPr/>
        </p:nvSpPr>
        <p:spPr>
          <a:xfrm>
            <a:off x="1148243" y="3150213"/>
            <a:ext cx="8956652" cy="2215991"/>
          </a:xfrm>
          <a:prstGeom prst="rect">
            <a:avLst/>
          </a:prstGeom>
        </p:spPr>
        <p:txBody>
          <a:bodyPr wrap="squar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C5.0</a:t>
            </a:r>
            <a:r>
              <a:rPr lang="zh-CN" altLang="en-US" dirty="0">
                <a:solidFill>
                  <a:srgbClr val="000000"/>
                </a:solidFill>
                <a:latin typeface="Verdana" panose="020B0604030504040204" pitchFamily="34" charset="0"/>
              </a:rPr>
              <a:t>可以生成决策树（</a:t>
            </a:r>
            <a:r>
              <a:rPr lang="en-US" altLang="zh-CN" dirty="0">
                <a:solidFill>
                  <a:srgbClr val="000000"/>
                </a:solidFill>
                <a:latin typeface="Verdana" panose="020B0604030504040204" pitchFamily="34" charset="0"/>
              </a:rPr>
              <a:t>Decision Tree</a:t>
            </a:r>
            <a:r>
              <a:rPr lang="zh-CN" altLang="en-US" dirty="0">
                <a:solidFill>
                  <a:srgbClr val="000000"/>
                </a:solidFill>
                <a:latin typeface="Verdana" panose="020B0604030504040204" pitchFamily="34" charset="0"/>
              </a:rPr>
              <a:t>）或者规则集（</a:t>
            </a:r>
            <a:r>
              <a:rPr lang="en-US" altLang="zh-CN" dirty="0">
                <a:solidFill>
                  <a:srgbClr val="000000"/>
                </a:solidFill>
                <a:latin typeface="Verdana" panose="020B0604030504040204" pitchFamily="34" charset="0"/>
              </a:rPr>
              <a:t>rule sets</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C5.0</a:t>
            </a:r>
            <a:r>
              <a:rPr lang="zh-CN" altLang="en-US" dirty="0">
                <a:solidFill>
                  <a:srgbClr val="000000"/>
                </a:solidFill>
                <a:latin typeface="Verdana" panose="020B0604030504040204" pitchFamily="34" charset="0"/>
              </a:rPr>
              <a:t>模型能根据能带来的最大信息增益（</a:t>
            </a:r>
            <a:r>
              <a:rPr lang="en-US" altLang="zh-CN" dirty="0">
                <a:solidFill>
                  <a:srgbClr val="000000"/>
                </a:solidFill>
                <a:latin typeface="Verdana" panose="020B0604030504040204" pitchFamily="34" charset="0"/>
              </a:rPr>
              <a:t>Information gain</a:t>
            </a:r>
            <a:r>
              <a:rPr lang="zh-CN" altLang="en-US" dirty="0">
                <a:solidFill>
                  <a:srgbClr val="000000"/>
                </a:solidFill>
                <a:latin typeface="Verdana" panose="020B0604030504040204" pitchFamily="34" charset="0"/>
              </a:rPr>
              <a:t>）的字段拆分样本</a:t>
            </a:r>
          </a:p>
          <a:p>
            <a:pPr marL="285750" indent="-285750">
              <a:buFont typeface="Wingdings" panose="05000000000000000000" pitchFamily="2" charset="2"/>
              <a:buChar char="n"/>
            </a:pPr>
            <a:endParaRPr lang="en-US" altLang="zh-CN" dirty="0">
              <a:solidFill>
                <a:srgbClr val="000000"/>
              </a:solidFill>
              <a:latin typeface="Verdana" panose="020B0604030504040204" pitchFamily="34" charset="0"/>
            </a:endParaRPr>
          </a:p>
          <a:p>
            <a:pPr lvl="1"/>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zh-CN" altLang="en-US" sz="1400" dirty="0">
                <a:solidFill>
                  <a:srgbClr val="000000"/>
                </a:solidFill>
                <a:latin typeface="Verdana" panose="020B0604030504040204" pitchFamily="34" charset="0"/>
              </a:rPr>
              <a:t>第一次拆分确定样本的子集随后再次拆分，通常是根据另一个字段进行拆分，这一过程重复进行直到样本子集不能再被拆分为止</a:t>
            </a:r>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zh-CN" altLang="en-US" sz="1400" dirty="0">
                <a:solidFill>
                  <a:srgbClr val="000000"/>
                </a:solidFill>
                <a:latin typeface="Verdana" panose="020B0604030504040204" pitchFamily="34" charset="0"/>
              </a:rPr>
              <a:t>最后，重新检验最低层次的拆分，那些对模型没有显著贡献的样本子集被剔除或者修剪</a:t>
            </a:r>
            <a:endParaRPr lang="zh-CN" altLang="en-US" sz="1400" dirty="0"/>
          </a:p>
        </p:txBody>
      </p:sp>
    </p:spTree>
    <p:extLst>
      <p:ext uri="{BB962C8B-B14F-4D97-AF65-F5344CB8AC3E}">
        <p14:creationId xmlns:p14="http://schemas.microsoft.com/office/powerpoint/2010/main" val="13375108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C5.0 </a:t>
            </a:r>
            <a:r>
              <a:rPr lang="zh-CN" altLang="en-US" dirty="0"/>
              <a:t>原理</a:t>
            </a:r>
          </a:p>
        </p:txBody>
      </p:sp>
      <p:pic>
        <p:nvPicPr>
          <p:cNvPr id="6" name="图片 5">
            <a:extLst>
              <a:ext uri="{FF2B5EF4-FFF2-40B4-BE49-F238E27FC236}">
                <a16:creationId xmlns:a16="http://schemas.microsoft.com/office/drawing/2014/main" id="{24E6FDED-6817-4AFC-A391-8D6973E266BE}"/>
              </a:ext>
            </a:extLst>
          </p:cNvPr>
          <p:cNvPicPr>
            <a:picLocks noChangeAspect="1"/>
          </p:cNvPicPr>
          <p:nvPr/>
        </p:nvPicPr>
        <p:blipFill>
          <a:blip r:embed="rId3"/>
          <a:stretch>
            <a:fillRect/>
          </a:stretch>
        </p:blipFill>
        <p:spPr>
          <a:xfrm>
            <a:off x="850900" y="1891610"/>
            <a:ext cx="7560000" cy="3780000"/>
          </a:xfrm>
          <a:prstGeom prst="rect">
            <a:avLst/>
          </a:prstGeom>
        </p:spPr>
      </p:pic>
    </p:spTree>
    <p:extLst>
      <p:ext uri="{BB962C8B-B14F-4D97-AF65-F5344CB8AC3E}">
        <p14:creationId xmlns:p14="http://schemas.microsoft.com/office/powerpoint/2010/main" val="3924021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C5.0 </a:t>
            </a:r>
            <a:r>
              <a:rPr lang="zh-CN" altLang="en-US" dirty="0"/>
              <a:t>原理</a:t>
            </a:r>
          </a:p>
        </p:txBody>
      </p:sp>
      <p:pic>
        <p:nvPicPr>
          <p:cNvPr id="4" name="图片 3">
            <a:extLst>
              <a:ext uri="{FF2B5EF4-FFF2-40B4-BE49-F238E27FC236}">
                <a16:creationId xmlns:a16="http://schemas.microsoft.com/office/drawing/2014/main" id="{BBE56AD3-93DA-46B1-82DA-C7D1D069921A}"/>
              </a:ext>
            </a:extLst>
          </p:cNvPr>
          <p:cNvPicPr>
            <a:picLocks noChangeAspect="1"/>
          </p:cNvPicPr>
          <p:nvPr/>
        </p:nvPicPr>
        <p:blipFill rotWithShape="1">
          <a:blip r:embed="rId3"/>
          <a:srcRect b="2391"/>
          <a:stretch/>
        </p:blipFill>
        <p:spPr>
          <a:xfrm>
            <a:off x="992214" y="1953604"/>
            <a:ext cx="7149884" cy="3816000"/>
          </a:xfrm>
          <a:prstGeom prst="rect">
            <a:avLst/>
          </a:prstGeom>
        </p:spPr>
      </p:pic>
    </p:spTree>
    <p:extLst>
      <p:ext uri="{BB962C8B-B14F-4D97-AF65-F5344CB8AC3E}">
        <p14:creationId xmlns:p14="http://schemas.microsoft.com/office/powerpoint/2010/main" val="415350983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2.3.3 C5.0 </a:t>
            </a:r>
            <a:r>
              <a:rPr lang="zh-CN" altLang="en-US" dirty="0"/>
              <a:t>简单举例</a:t>
            </a:r>
          </a:p>
        </p:txBody>
      </p:sp>
      <p:pic>
        <p:nvPicPr>
          <p:cNvPr id="5" name="图片 4">
            <a:extLst>
              <a:ext uri="{FF2B5EF4-FFF2-40B4-BE49-F238E27FC236}">
                <a16:creationId xmlns:a16="http://schemas.microsoft.com/office/drawing/2014/main" id="{0A327C00-6DE7-4FED-9C12-72485201211E}"/>
              </a:ext>
            </a:extLst>
          </p:cNvPr>
          <p:cNvPicPr>
            <a:picLocks noChangeAspect="1"/>
          </p:cNvPicPr>
          <p:nvPr/>
        </p:nvPicPr>
        <p:blipFill>
          <a:blip r:embed="rId3"/>
          <a:stretch>
            <a:fillRect/>
          </a:stretch>
        </p:blipFill>
        <p:spPr>
          <a:xfrm>
            <a:off x="1653691" y="1849868"/>
            <a:ext cx="8324850" cy="4429125"/>
          </a:xfrm>
          <a:prstGeom prst="rect">
            <a:avLst/>
          </a:prstGeom>
        </p:spPr>
      </p:pic>
    </p:spTree>
    <p:extLst>
      <p:ext uri="{BB962C8B-B14F-4D97-AF65-F5344CB8AC3E}">
        <p14:creationId xmlns:p14="http://schemas.microsoft.com/office/powerpoint/2010/main" val="28527195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  SVM </a:t>
            </a:r>
            <a:r>
              <a:rPr lang="zh-CN" altLang="en-US" dirty="0"/>
              <a:t>算法</a:t>
            </a:r>
          </a:p>
        </p:txBody>
      </p:sp>
      <p:sp>
        <p:nvSpPr>
          <p:cNvPr id="4" name="矩形 3">
            <a:extLst>
              <a:ext uri="{FF2B5EF4-FFF2-40B4-BE49-F238E27FC236}">
                <a16:creationId xmlns:a16="http://schemas.microsoft.com/office/drawing/2014/main" id="{FA66DB03-8D6D-40E8-8A9D-00D78CCDF9AF}"/>
              </a:ext>
            </a:extLst>
          </p:cNvPr>
          <p:cNvSpPr/>
          <p:nvPr/>
        </p:nvSpPr>
        <p:spPr>
          <a:xfrm>
            <a:off x="1157206" y="1993898"/>
            <a:ext cx="8994184" cy="115621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支持向量机（</a:t>
            </a:r>
            <a:r>
              <a:rPr lang="en-US" altLang="zh-CN" sz="1600" dirty="0"/>
              <a:t>Support Vector Machine</a:t>
            </a:r>
            <a:r>
              <a:rPr lang="zh-CN" altLang="zh-CN" sz="1600" dirty="0"/>
              <a:t>）是建立在统计学习理论的</a:t>
            </a:r>
            <a:r>
              <a:rPr lang="en-US" altLang="zh-CN" sz="1600" dirty="0"/>
              <a:t>VC </a:t>
            </a:r>
            <a:r>
              <a:rPr lang="zh-CN" altLang="zh-CN" sz="1600" dirty="0"/>
              <a:t>维理论和结构风险最小原理基础上的，根据有限的样本信息在模型的复杂性（对特定训练样本的学习精度，</a:t>
            </a:r>
            <a:r>
              <a:rPr lang="en-US" altLang="zh-CN" sz="1600" dirty="0"/>
              <a:t>Accuracy</a:t>
            </a:r>
            <a:r>
              <a:rPr lang="zh-CN" altLang="zh-CN" sz="1600" dirty="0"/>
              <a:t>）和学习能力（无错误地识别任意样本的能力）之间寻求最佳折中，以期获得最好泛化能力</a:t>
            </a:r>
            <a:endParaRPr lang="zh-CN" altLang="en-US" sz="1600" dirty="0"/>
          </a:p>
        </p:txBody>
      </p:sp>
      <p:pic>
        <p:nvPicPr>
          <p:cNvPr id="7" name="图片 6">
            <a:extLst>
              <a:ext uri="{FF2B5EF4-FFF2-40B4-BE49-F238E27FC236}">
                <a16:creationId xmlns:a16="http://schemas.microsoft.com/office/drawing/2014/main" id="{7DBC1C80-6D9A-41E3-A2EA-8D7D66AE626D}"/>
              </a:ext>
            </a:extLst>
          </p:cNvPr>
          <p:cNvPicPr>
            <a:picLocks noChangeAspect="1"/>
          </p:cNvPicPr>
          <p:nvPr/>
        </p:nvPicPr>
        <p:blipFill>
          <a:blip r:embed="rId3"/>
          <a:stretch>
            <a:fillRect/>
          </a:stretch>
        </p:blipFill>
        <p:spPr>
          <a:xfrm>
            <a:off x="1523557" y="3593362"/>
            <a:ext cx="5187209" cy="2664000"/>
          </a:xfrm>
          <a:prstGeom prst="rect">
            <a:avLst/>
          </a:prstGeom>
        </p:spPr>
      </p:pic>
      <p:sp>
        <p:nvSpPr>
          <p:cNvPr id="8" name="矩形 7">
            <a:extLst>
              <a:ext uri="{FF2B5EF4-FFF2-40B4-BE49-F238E27FC236}">
                <a16:creationId xmlns:a16="http://schemas.microsoft.com/office/drawing/2014/main" id="{4F7372EC-88AB-42ED-BF70-337123364027}"/>
              </a:ext>
            </a:extLst>
          </p:cNvPr>
          <p:cNvSpPr/>
          <p:nvPr/>
        </p:nvSpPr>
        <p:spPr>
          <a:xfrm>
            <a:off x="6897188" y="3768155"/>
            <a:ext cx="3771255" cy="1992661"/>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1400" dirty="0"/>
              <a:t>SVM</a:t>
            </a:r>
            <a:r>
              <a:rPr lang="zh-CN" altLang="zh-CN" sz="1400" dirty="0"/>
              <a:t>最基本的任务就是找到一个能够让两类数据都离超平面很远的超平面，在分开数据的超平面的两边建有两个互相平行的超平面。分隔超平面使两个平行超平面的距离最大化，平行超平面间的距离或差距越大，分类器的总误差越小</a:t>
            </a:r>
            <a:endParaRPr lang="en-US" altLang="zh-CN" dirty="0"/>
          </a:p>
        </p:txBody>
      </p:sp>
    </p:spTree>
    <p:extLst>
      <p:ext uri="{BB962C8B-B14F-4D97-AF65-F5344CB8AC3E}">
        <p14:creationId xmlns:p14="http://schemas.microsoft.com/office/powerpoint/2010/main" val="30062314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1/4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225834" y="2155687"/>
            <a:ext cx="5734262"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000000"/>
                </a:solidFill>
                <a:latin typeface="Calibri" panose="020F0502020204030204" pitchFamily="34" charset="0"/>
              </a:rPr>
              <a:t>为了定义最佳超平面，我们需要最大化边距的宽度</a:t>
            </a:r>
            <a:r>
              <a:rPr lang="en-US" altLang="zh-CN" i="1" dirty="0">
                <a:solidFill>
                  <a:srgbClr val="000000"/>
                </a:solidFill>
                <a:latin typeface="Microsoft YaHei" panose="020B0503020204020204" pitchFamily="34" charset="-122"/>
                <a:ea typeface="Microsoft YaHei" panose="020B0503020204020204" pitchFamily="34" charset="-122"/>
              </a:rPr>
              <a:t>w</a:t>
            </a:r>
            <a:endParaRPr lang="zh-CN" altLang="en-US" dirty="0"/>
          </a:p>
        </p:txBody>
      </p:sp>
      <p:pic>
        <p:nvPicPr>
          <p:cNvPr id="6" name="图片 5">
            <a:extLst>
              <a:ext uri="{FF2B5EF4-FFF2-40B4-BE49-F238E27FC236}">
                <a16:creationId xmlns:a16="http://schemas.microsoft.com/office/drawing/2014/main" id="{8C99D7F2-4429-4FE9-837B-D06FCECC0C18}"/>
              </a:ext>
            </a:extLst>
          </p:cNvPr>
          <p:cNvPicPr>
            <a:picLocks noChangeAspect="1"/>
          </p:cNvPicPr>
          <p:nvPr/>
        </p:nvPicPr>
        <p:blipFill rotWithShape="1">
          <a:blip r:embed="rId3"/>
          <a:srcRect l="9643" r="12672" b="5482"/>
          <a:stretch/>
        </p:blipFill>
        <p:spPr>
          <a:xfrm>
            <a:off x="1115400" y="3175525"/>
            <a:ext cx="4859077" cy="2340000"/>
          </a:xfrm>
          <a:prstGeom prst="rect">
            <a:avLst/>
          </a:prstGeom>
        </p:spPr>
      </p:pic>
      <p:pic>
        <p:nvPicPr>
          <p:cNvPr id="9" name="图片 8">
            <a:extLst>
              <a:ext uri="{FF2B5EF4-FFF2-40B4-BE49-F238E27FC236}">
                <a16:creationId xmlns:a16="http://schemas.microsoft.com/office/drawing/2014/main" id="{128B408D-D163-41DF-AC8F-9F225C9CA39D}"/>
              </a:ext>
            </a:extLst>
          </p:cNvPr>
          <p:cNvPicPr>
            <a:picLocks noChangeAspect="1"/>
          </p:cNvPicPr>
          <p:nvPr/>
        </p:nvPicPr>
        <p:blipFill rotWithShape="1">
          <a:blip r:embed="rId4"/>
          <a:srcRect l="15691" r="3927" b="4692"/>
          <a:stretch/>
        </p:blipFill>
        <p:spPr>
          <a:xfrm>
            <a:off x="5876382" y="3261971"/>
            <a:ext cx="4771978" cy="2088000"/>
          </a:xfrm>
          <a:prstGeom prst="rect">
            <a:avLst/>
          </a:prstGeom>
        </p:spPr>
      </p:pic>
    </p:spTree>
    <p:extLst>
      <p:ext uri="{BB962C8B-B14F-4D97-AF65-F5344CB8AC3E}">
        <p14:creationId xmlns:p14="http://schemas.microsoft.com/office/powerpoint/2010/main" val="24122156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2/4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225834" y="2155687"/>
            <a:ext cx="5091458" cy="338554"/>
          </a:xfrm>
          <a:prstGeom prst="rect">
            <a:avLst/>
          </a:prstGeom>
        </p:spPr>
        <p:txBody>
          <a:bodyPr wrap="none">
            <a:spAutoFit/>
          </a:bodyPr>
          <a:lstStyle/>
          <a:p>
            <a:pPr marL="285750" indent="-285750">
              <a:buFont typeface="Wingdings" panose="05000000000000000000" pitchFamily="2" charset="2"/>
              <a:buChar char="n"/>
            </a:pPr>
            <a:r>
              <a:rPr lang="zh-CN" altLang="en-US" sz="1600" dirty="0"/>
              <a:t>我们发现</a:t>
            </a:r>
            <a:r>
              <a:rPr lang="en-US" altLang="zh-CN" sz="1600" i="1" dirty="0"/>
              <a:t>w</a:t>
            </a:r>
            <a:r>
              <a:rPr lang="zh-CN" altLang="en-US" sz="1600" dirty="0"/>
              <a:t>和</a:t>
            </a:r>
            <a:r>
              <a:rPr lang="en-US" altLang="zh-CN" sz="1600" i="1" dirty="0"/>
              <a:t>b</a:t>
            </a:r>
            <a:r>
              <a:rPr lang="zh-CN" altLang="en-US" sz="1600" dirty="0"/>
              <a:t>通过使用二次规划求解以下目标函数</a:t>
            </a:r>
          </a:p>
        </p:txBody>
      </p:sp>
      <p:pic>
        <p:nvPicPr>
          <p:cNvPr id="7" name="图片 6">
            <a:extLst>
              <a:ext uri="{FF2B5EF4-FFF2-40B4-BE49-F238E27FC236}">
                <a16:creationId xmlns:a16="http://schemas.microsoft.com/office/drawing/2014/main" id="{96BE7976-0FC0-4C18-A65C-DE887FFD6420}"/>
              </a:ext>
            </a:extLst>
          </p:cNvPr>
          <p:cNvPicPr>
            <a:picLocks noChangeAspect="1"/>
          </p:cNvPicPr>
          <p:nvPr/>
        </p:nvPicPr>
        <p:blipFill>
          <a:blip r:embed="rId3"/>
          <a:stretch>
            <a:fillRect/>
          </a:stretch>
        </p:blipFill>
        <p:spPr>
          <a:xfrm>
            <a:off x="3771563" y="2513547"/>
            <a:ext cx="3914775" cy="1076325"/>
          </a:xfrm>
          <a:prstGeom prst="rect">
            <a:avLst/>
          </a:prstGeom>
        </p:spPr>
      </p:pic>
      <p:sp>
        <p:nvSpPr>
          <p:cNvPr id="8" name="矩形 7">
            <a:extLst>
              <a:ext uri="{FF2B5EF4-FFF2-40B4-BE49-F238E27FC236}">
                <a16:creationId xmlns:a16="http://schemas.microsoft.com/office/drawing/2014/main" id="{36AEA92F-8640-40CA-8CB2-6C5572A1B5D1}"/>
              </a:ext>
            </a:extLst>
          </p:cNvPr>
          <p:cNvSpPr/>
          <p:nvPr/>
        </p:nvSpPr>
        <p:spPr>
          <a:xfrm>
            <a:off x="1225834" y="3652414"/>
            <a:ext cx="8801569" cy="584775"/>
          </a:xfrm>
          <a:prstGeom prst="rect">
            <a:avLst/>
          </a:prstGeom>
        </p:spPr>
        <p:txBody>
          <a:bodyPr wrap="square">
            <a:spAutoFit/>
          </a:bodyPr>
          <a:lstStyle/>
          <a:p>
            <a:pPr marL="285750" indent="-285750">
              <a:buFont typeface="Wingdings" panose="05000000000000000000" pitchFamily="2" charset="2"/>
              <a:buChar char="n"/>
            </a:pPr>
            <a:r>
              <a:rPr lang="en-US" altLang="zh-CN" sz="1600" dirty="0"/>
              <a:t>SVM</a:t>
            </a:r>
            <a:r>
              <a:rPr lang="zh-CN" altLang="en-US" sz="1600" dirty="0"/>
              <a:t>的美妙之处在于，如果数据是线性可分的，那么就有一个唯一的全局最小值。然而，完全分离可能是不可能的，在这种情况下，</a:t>
            </a:r>
            <a:r>
              <a:rPr lang="en-US" altLang="zh-CN" sz="1600" dirty="0"/>
              <a:t>SVM</a:t>
            </a:r>
            <a:r>
              <a:rPr lang="zh-CN" altLang="en-US" sz="1600" dirty="0"/>
              <a:t>找到了最大化边际和最小化误分类的超平面</a:t>
            </a:r>
          </a:p>
        </p:txBody>
      </p:sp>
      <p:pic>
        <p:nvPicPr>
          <p:cNvPr id="9" name="图片 8">
            <a:extLst>
              <a:ext uri="{FF2B5EF4-FFF2-40B4-BE49-F238E27FC236}">
                <a16:creationId xmlns:a16="http://schemas.microsoft.com/office/drawing/2014/main" id="{8CDDBBD9-2920-4C89-ACD2-5B99EEE2B7EF}"/>
              </a:ext>
            </a:extLst>
          </p:cNvPr>
          <p:cNvPicPr>
            <a:picLocks noChangeAspect="1"/>
          </p:cNvPicPr>
          <p:nvPr/>
        </p:nvPicPr>
        <p:blipFill>
          <a:blip r:embed="rId4"/>
          <a:stretch>
            <a:fillRect/>
          </a:stretch>
        </p:blipFill>
        <p:spPr>
          <a:xfrm>
            <a:off x="3270545" y="4299731"/>
            <a:ext cx="5650910" cy="2016000"/>
          </a:xfrm>
          <a:prstGeom prst="rect">
            <a:avLst/>
          </a:prstGeom>
        </p:spPr>
      </p:pic>
    </p:spTree>
    <p:extLst>
      <p:ext uri="{BB962C8B-B14F-4D97-AF65-F5344CB8AC3E}">
        <p14:creationId xmlns:p14="http://schemas.microsoft.com/office/powerpoint/2010/main" val="30695589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3/4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225833" y="1980590"/>
            <a:ext cx="8801569"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1600" dirty="0"/>
              <a:t>SVM</a:t>
            </a:r>
            <a:r>
              <a:rPr lang="zh-CN" altLang="en-US" sz="1600" dirty="0"/>
              <a:t>试图在最大化边距的同时将松弛变量保持为零。然而，它并没有最小化误分类的数量，而是最小化了距边缘超平面的距离之和</a:t>
            </a:r>
          </a:p>
        </p:txBody>
      </p:sp>
      <p:pic>
        <p:nvPicPr>
          <p:cNvPr id="4" name="图片 3">
            <a:extLst>
              <a:ext uri="{FF2B5EF4-FFF2-40B4-BE49-F238E27FC236}">
                <a16:creationId xmlns:a16="http://schemas.microsoft.com/office/drawing/2014/main" id="{DA9295AA-15EA-4C3E-9597-B9AC06CB5A27}"/>
              </a:ext>
            </a:extLst>
          </p:cNvPr>
          <p:cNvPicPr>
            <a:picLocks noChangeAspect="1"/>
          </p:cNvPicPr>
          <p:nvPr/>
        </p:nvPicPr>
        <p:blipFill>
          <a:blip r:embed="rId3"/>
          <a:stretch>
            <a:fillRect/>
          </a:stretch>
        </p:blipFill>
        <p:spPr>
          <a:xfrm>
            <a:off x="2692400" y="2994629"/>
            <a:ext cx="6991350" cy="2781300"/>
          </a:xfrm>
          <a:prstGeom prst="rect">
            <a:avLst/>
          </a:prstGeom>
        </p:spPr>
      </p:pic>
    </p:spTree>
    <p:extLst>
      <p:ext uri="{BB962C8B-B14F-4D97-AF65-F5344CB8AC3E}">
        <p14:creationId xmlns:p14="http://schemas.microsoft.com/office/powerpoint/2010/main" val="375163784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数据挖掘概念</a:t>
            </a:r>
          </a:p>
        </p:txBody>
      </p:sp>
      <p:sp>
        <p:nvSpPr>
          <p:cNvPr id="9" name="矩形 8">
            <a:extLst>
              <a:ext uri="{FF2B5EF4-FFF2-40B4-BE49-F238E27FC236}">
                <a16:creationId xmlns:a16="http://schemas.microsoft.com/office/drawing/2014/main" id="{76E1BF83-0B3C-401F-A65E-F67B938CFB4C}"/>
              </a:ext>
            </a:extLst>
          </p:cNvPr>
          <p:cNvSpPr/>
          <p:nvPr/>
        </p:nvSpPr>
        <p:spPr>
          <a:xfrm>
            <a:off x="959388" y="1951672"/>
            <a:ext cx="6715933" cy="1246495"/>
          </a:xfrm>
          <a:prstGeom prst="rect">
            <a:avLst/>
          </a:prstGeom>
        </p:spPr>
        <p:txBody>
          <a:bodyPr wrap="square">
            <a:spAutoFit/>
          </a:bodyPr>
          <a:lstStyle/>
          <a:p>
            <a:pPr marL="285750" indent="-285750">
              <a:buFont typeface="Wingdings" panose="05000000000000000000" pitchFamily="2" charset="2"/>
              <a:buChar char="n"/>
            </a:pPr>
            <a:r>
              <a:rPr lang="en-US" altLang="zh-CN" sz="1500" dirty="0"/>
              <a:t>20</a:t>
            </a:r>
            <a:r>
              <a:rPr lang="zh-CN" altLang="zh-CN" sz="1500" dirty="0"/>
              <a:t>世纪</a:t>
            </a:r>
            <a:r>
              <a:rPr lang="en-US" altLang="zh-CN" sz="1500" dirty="0"/>
              <a:t>80</a:t>
            </a:r>
            <a:r>
              <a:rPr lang="zh-CN" altLang="zh-CN" sz="1500" dirty="0"/>
              <a:t>年代末，数据挖掘（</a:t>
            </a:r>
            <a:r>
              <a:rPr lang="en-US" altLang="zh-CN" sz="1500" dirty="0"/>
              <a:t>Data Mining</a:t>
            </a:r>
            <a:r>
              <a:rPr lang="zh-CN" altLang="zh-CN" sz="1500" dirty="0"/>
              <a:t>，</a:t>
            </a:r>
            <a:r>
              <a:rPr lang="en-US" altLang="zh-CN" sz="1500" dirty="0"/>
              <a:t>DM</a:t>
            </a:r>
            <a:r>
              <a:rPr lang="zh-CN" altLang="zh-CN" sz="1500" dirty="0"/>
              <a:t>）</a:t>
            </a:r>
            <a:r>
              <a:rPr lang="zh-CN" altLang="en-US" sz="1500" dirty="0"/>
              <a:t>提出</a:t>
            </a:r>
            <a:endParaRPr lang="en-US" altLang="zh-CN" sz="1500" dirty="0"/>
          </a:p>
          <a:p>
            <a:pPr marL="285750" indent="-285750">
              <a:buFont typeface="Wingdings" panose="05000000000000000000" pitchFamily="2" charset="2"/>
              <a:buChar char="n"/>
            </a:pPr>
            <a:endParaRPr lang="en-US" altLang="zh-CN" sz="1500" dirty="0"/>
          </a:p>
          <a:p>
            <a:pPr marL="285750" indent="-285750">
              <a:buFont typeface="Wingdings" panose="05000000000000000000" pitchFamily="2" charset="2"/>
              <a:buChar char="n"/>
            </a:pPr>
            <a:r>
              <a:rPr lang="en-US" altLang="zh-CN" sz="1500" dirty="0"/>
              <a:t>1989</a:t>
            </a:r>
            <a:r>
              <a:rPr lang="zh-CN" altLang="zh-CN" sz="1500" dirty="0"/>
              <a:t>年</a:t>
            </a:r>
            <a:r>
              <a:rPr lang="zh-CN" altLang="en-US" sz="1500" dirty="0"/>
              <a:t>，</a:t>
            </a:r>
            <a:r>
              <a:rPr lang="en-US" altLang="zh-CN" sz="1500" dirty="0"/>
              <a:t>KDD </a:t>
            </a:r>
            <a:r>
              <a:rPr lang="zh-CN" altLang="zh-CN" sz="1500" dirty="0"/>
              <a:t>这个名词正式开始出现</a:t>
            </a:r>
            <a:endParaRPr lang="en-US" altLang="zh-CN" sz="1500" dirty="0"/>
          </a:p>
          <a:p>
            <a:pPr marL="285750" indent="-285750">
              <a:buFont typeface="Wingdings" panose="05000000000000000000" pitchFamily="2" charset="2"/>
              <a:buChar char="n"/>
            </a:pPr>
            <a:endParaRPr lang="en-US" altLang="zh-CN" sz="1500" dirty="0"/>
          </a:p>
          <a:p>
            <a:pPr marL="285750" indent="-285750">
              <a:buFont typeface="Wingdings" panose="05000000000000000000" pitchFamily="2" charset="2"/>
              <a:buChar char="n"/>
            </a:pPr>
            <a:r>
              <a:rPr lang="en-US" altLang="zh-CN" sz="1500" dirty="0"/>
              <a:t>1995</a:t>
            </a:r>
            <a:r>
              <a:rPr lang="zh-CN" altLang="zh-CN" sz="1500" dirty="0"/>
              <a:t>年，“数据挖掘” 流传</a:t>
            </a:r>
            <a:endParaRPr lang="zh-CN" altLang="en-US" sz="1500" dirty="0"/>
          </a:p>
        </p:txBody>
      </p:sp>
      <p:sp>
        <p:nvSpPr>
          <p:cNvPr id="10" name="矩形 9">
            <a:extLst>
              <a:ext uri="{FF2B5EF4-FFF2-40B4-BE49-F238E27FC236}">
                <a16:creationId xmlns:a16="http://schemas.microsoft.com/office/drawing/2014/main" id="{1B865E43-EA2C-4FBB-A052-22DE476B5EA9}"/>
              </a:ext>
            </a:extLst>
          </p:cNvPr>
          <p:cNvSpPr/>
          <p:nvPr/>
        </p:nvSpPr>
        <p:spPr>
          <a:xfrm>
            <a:off x="1377842" y="3768322"/>
            <a:ext cx="8758049" cy="199823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200" dirty="0"/>
              <a:t>从</a:t>
            </a:r>
            <a:r>
              <a:rPr lang="zh-CN" altLang="zh-CN" sz="1200" dirty="0"/>
              <a:t>科学定义</a:t>
            </a:r>
            <a:r>
              <a:rPr lang="zh-CN" altLang="en-US" sz="1200" dirty="0"/>
              <a:t>分析</a:t>
            </a:r>
            <a:r>
              <a:rPr lang="zh-CN" altLang="zh-CN" sz="1200" dirty="0"/>
              <a:t>，数据挖掘是从大量的、有噪声的、不完全的、模糊和随机的数据中，提取出隐含在其中的、人们事先不知道的、具有潜在利用价值的信息和知识的过程</a:t>
            </a:r>
            <a:endParaRPr lang="en-US" altLang="zh-CN" sz="1200" dirty="0"/>
          </a:p>
          <a:p>
            <a:pPr marL="285750" indent="-285750">
              <a:lnSpc>
                <a:spcPct val="150000"/>
              </a:lnSpc>
              <a:buFont typeface="Wingdings" panose="05000000000000000000" pitchFamily="2" charset="2"/>
              <a:buChar char="p"/>
            </a:pPr>
            <a:endParaRPr lang="en-US" altLang="zh-CN" sz="1200" dirty="0"/>
          </a:p>
          <a:p>
            <a:pPr marL="285750" indent="-285750">
              <a:lnSpc>
                <a:spcPct val="150000"/>
              </a:lnSpc>
              <a:buFont typeface="Wingdings" panose="05000000000000000000" pitchFamily="2" charset="2"/>
              <a:buChar char="p"/>
            </a:pPr>
            <a:r>
              <a:rPr lang="zh-CN" altLang="zh-CN" sz="1200" dirty="0"/>
              <a:t>从技术角度分析，数据挖掘就是利用一系列的相关算法和技术，从大数据中提取出行业或公司所需要的、有实际应用价值的知识的过程。知识表示形式可以是概念、规律、规则与模式等</a:t>
            </a:r>
            <a:endParaRPr lang="en-US" altLang="zh-CN" sz="1200" dirty="0"/>
          </a:p>
          <a:p>
            <a:pPr marL="285750" indent="-285750">
              <a:lnSpc>
                <a:spcPct val="150000"/>
              </a:lnSpc>
              <a:buFont typeface="Wingdings" panose="05000000000000000000" pitchFamily="2" charset="2"/>
              <a:buChar char="p"/>
            </a:pPr>
            <a:endParaRPr lang="en-US" altLang="zh-CN" sz="1200" dirty="0"/>
          </a:p>
          <a:p>
            <a:pPr marL="285750" indent="-285750">
              <a:lnSpc>
                <a:spcPct val="150000"/>
              </a:lnSpc>
              <a:buFont typeface="Wingdings" panose="05000000000000000000" pitchFamily="2" charset="2"/>
              <a:buChar char="p"/>
            </a:pPr>
            <a:r>
              <a:rPr lang="zh-CN" altLang="zh-CN" sz="1200" dirty="0"/>
              <a:t>准确地说，数据挖掘是整个知识发现流程中的一个具体步骤，也是知识发现过程中最重要的核心步骤</a:t>
            </a:r>
            <a:endParaRPr lang="zh-CN" altLang="en-US" sz="1200" dirty="0"/>
          </a:p>
        </p:txBody>
      </p:sp>
      <p:pic>
        <p:nvPicPr>
          <p:cNvPr id="11" name="图片 10">
            <a:extLst>
              <a:ext uri="{FF2B5EF4-FFF2-40B4-BE49-F238E27FC236}">
                <a16:creationId xmlns:a16="http://schemas.microsoft.com/office/drawing/2014/main" id="{DD5AE41A-6D24-47D6-9F20-17A39DE8FFE9}"/>
              </a:ext>
            </a:extLst>
          </p:cNvPr>
          <p:cNvPicPr>
            <a:picLocks noChangeAspect="1"/>
          </p:cNvPicPr>
          <p:nvPr/>
        </p:nvPicPr>
        <p:blipFill rotWithShape="1">
          <a:blip r:embed="rId3"/>
          <a:srcRect t="6540" r="349"/>
          <a:stretch/>
        </p:blipFill>
        <p:spPr>
          <a:xfrm>
            <a:off x="6520192" y="1274559"/>
            <a:ext cx="4820908" cy="2304000"/>
          </a:xfrm>
          <a:prstGeom prst="rect">
            <a:avLst/>
          </a:prstGeom>
        </p:spPr>
      </p:pic>
    </p:spTree>
    <p:extLst>
      <p:ext uri="{BB962C8B-B14F-4D97-AF65-F5344CB8AC3E}">
        <p14:creationId xmlns:p14="http://schemas.microsoft.com/office/powerpoint/2010/main" val="32317216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4/4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070850" y="2014819"/>
            <a:ext cx="9065042" cy="115621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a:t>分离两组数据的最简单方法是使用直线</a:t>
            </a:r>
            <a:r>
              <a:rPr lang="en-US" altLang="zh-CN" sz="1600" dirty="0"/>
              <a:t>(</a:t>
            </a:r>
            <a:r>
              <a:rPr lang="zh-CN" altLang="en-US" sz="1600" dirty="0"/>
              <a:t>一维</a:t>
            </a:r>
            <a:r>
              <a:rPr lang="en-US" altLang="zh-CN" sz="1600" dirty="0"/>
              <a:t>)</a:t>
            </a:r>
            <a:r>
              <a:rPr lang="zh-CN" altLang="en-US" sz="1600" dirty="0"/>
              <a:t>、平面</a:t>
            </a:r>
            <a:r>
              <a:rPr lang="en-US" altLang="zh-CN" sz="1600" dirty="0"/>
              <a:t>(</a:t>
            </a:r>
            <a:r>
              <a:rPr lang="zh-CN" altLang="en-US" sz="1600" dirty="0"/>
              <a:t>二维</a:t>
            </a:r>
            <a:r>
              <a:rPr lang="en-US" altLang="zh-CN" sz="1600" dirty="0"/>
              <a:t>)</a:t>
            </a:r>
            <a:r>
              <a:rPr lang="zh-CN" altLang="en-US" sz="1600" dirty="0"/>
              <a:t>或</a:t>
            </a:r>
            <a:r>
              <a:rPr lang="en-US" altLang="zh-CN" sz="1600" dirty="0"/>
              <a:t>N</a:t>
            </a:r>
            <a:r>
              <a:rPr lang="zh-CN" altLang="en-US" sz="1600" dirty="0"/>
              <a:t>维超平面。然而，在某些情况下，非线性区域可以更有效地分离这些组。</a:t>
            </a:r>
            <a:r>
              <a:rPr lang="en-US" altLang="zh-CN" sz="1600" dirty="0"/>
              <a:t>SVM</a:t>
            </a:r>
            <a:r>
              <a:rPr lang="zh-CN" altLang="en-US" sz="1600" dirty="0"/>
              <a:t>通过使用核函数</a:t>
            </a:r>
            <a:r>
              <a:rPr lang="en-US" altLang="zh-CN" sz="1600" dirty="0"/>
              <a:t>(</a:t>
            </a:r>
            <a:r>
              <a:rPr lang="zh-CN" altLang="en-US" sz="1600" dirty="0"/>
              <a:t>非线性</a:t>
            </a:r>
            <a:r>
              <a:rPr lang="en-US" altLang="zh-CN" sz="1600" dirty="0"/>
              <a:t>)</a:t>
            </a:r>
            <a:r>
              <a:rPr lang="zh-CN" altLang="en-US" sz="1600" dirty="0"/>
              <a:t>将数据映射到一个不同的空间来处理这个问题</a:t>
            </a:r>
          </a:p>
        </p:txBody>
      </p:sp>
      <p:pic>
        <p:nvPicPr>
          <p:cNvPr id="6" name="图片 5">
            <a:extLst>
              <a:ext uri="{FF2B5EF4-FFF2-40B4-BE49-F238E27FC236}">
                <a16:creationId xmlns:a16="http://schemas.microsoft.com/office/drawing/2014/main" id="{3E216331-3423-4851-8AEF-BA57918DA753}"/>
              </a:ext>
            </a:extLst>
          </p:cNvPr>
          <p:cNvPicPr>
            <a:picLocks noChangeAspect="1"/>
          </p:cNvPicPr>
          <p:nvPr/>
        </p:nvPicPr>
        <p:blipFill>
          <a:blip r:embed="rId3"/>
          <a:stretch>
            <a:fillRect/>
          </a:stretch>
        </p:blipFill>
        <p:spPr>
          <a:xfrm>
            <a:off x="1433271" y="3591031"/>
            <a:ext cx="5295900" cy="2276475"/>
          </a:xfrm>
          <a:prstGeom prst="rect">
            <a:avLst/>
          </a:prstGeom>
        </p:spPr>
      </p:pic>
      <p:pic>
        <p:nvPicPr>
          <p:cNvPr id="7" name="图片 6">
            <a:extLst>
              <a:ext uri="{FF2B5EF4-FFF2-40B4-BE49-F238E27FC236}">
                <a16:creationId xmlns:a16="http://schemas.microsoft.com/office/drawing/2014/main" id="{8E90F8C8-8918-483F-927F-FA20CBF9FD9F}"/>
              </a:ext>
            </a:extLst>
          </p:cNvPr>
          <p:cNvPicPr>
            <a:picLocks noChangeAspect="1"/>
          </p:cNvPicPr>
          <p:nvPr/>
        </p:nvPicPr>
        <p:blipFill rotWithShape="1">
          <a:blip r:embed="rId4"/>
          <a:srcRect l="14388"/>
          <a:stretch/>
        </p:blipFill>
        <p:spPr>
          <a:xfrm>
            <a:off x="6729171" y="3686967"/>
            <a:ext cx="3767379" cy="1866900"/>
          </a:xfrm>
          <a:prstGeom prst="rect">
            <a:avLst/>
          </a:prstGeom>
        </p:spPr>
      </p:pic>
    </p:spTree>
    <p:extLst>
      <p:ext uri="{BB962C8B-B14F-4D97-AF65-F5344CB8AC3E}">
        <p14:creationId xmlns:p14="http://schemas.microsoft.com/office/powerpoint/2010/main" val="218940016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4" name="矩形 3">
            <a:extLst>
              <a:ext uri="{FF2B5EF4-FFF2-40B4-BE49-F238E27FC236}">
                <a16:creationId xmlns:a16="http://schemas.microsoft.com/office/drawing/2014/main" id="{8D7E2684-6FFB-411E-98EC-A551EE11D550}"/>
              </a:ext>
            </a:extLst>
          </p:cNvPr>
          <p:cNvSpPr/>
          <p:nvPr/>
        </p:nvSpPr>
        <p:spPr>
          <a:xfrm>
            <a:off x="850900" y="2048683"/>
            <a:ext cx="5813555" cy="95667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300" dirty="0"/>
              <a:t>互联网的出现和普及</a:t>
            </a:r>
            <a:r>
              <a:rPr lang="zh-CN" altLang="en-US" sz="1300" dirty="0"/>
              <a:t>，</a:t>
            </a:r>
            <a:r>
              <a:rPr lang="zh-CN" altLang="zh-CN" sz="1300" dirty="0"/>
              <a:t>带来的网上信息量的大幅增长</a:t>
            </a:r>
            <a:r>
              <a:rPr lang="zh-CN" altLang="en-US" sz="1300" dirty="0"/>
              <a:t>，出现</a:t>
            </a:r>
            <a:r>
              <a:rPr lang="zh-CN" altLang="zh-CN" sz="1300" dirty="0"/>
              <a:t>信息超载问题</a:t>
            </a:r>
            <a:r>
              <a:rPr lang="zh-CN" altLang="en-US" sz="1300" dirty="0"/>
              <a:t>。</a:t>
            </a:r>
            <a:r>
              <a:rPr lang="zh-CN" altLang="zh-CN" sz="1300" dirty="0"/>
              <a:t>为了解决信息过载的问题，提出了很多解决方案，其中最具有代表性的解决方案是分类目录和搜索引擎</a:t>
            </a:r>
            <a:endParaRPr lang="en-US" altLang="zh-CN" sz="1300" dirty="0"/>
          </a:p>
        </p:txBody>
      </p:sp>
      <p:sp>
        <p:nvSpPr>
          <p:cNvPr id="5" name="矩形 4">
            <a:extLst>
              <a:ext uri="{FF2B5EF4-FFF2-40B4-BE49-F238E27FC236}">
                <a16:creationId xmlns:a16="http://schemas.microsoft.com/office/drawing/2014/main" id="{A19AC6B5-E18A-451A-93C9-9D22A42C0F13}"/>
              </a:ext>
            </a:extLst>
          </p:cNvPr>
          <p:cNvSpPr/>
          <p:nvPr/>
        </p:nvSpPr>
        <p:spPr>
          <a:xfrm>
            <a:off x="850901" y="3178967"/>
            <a:ext cx="6030344" cy="65659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300" dirty="0"/>
              <a:t>但是随着互联网规模的不断扩大，分类目录和搜索引擎</a:t>
            </a:r>
            <a:r>
              <a:rPr lang="zh-CN" altLang="en-US" sz="1300" dirty="0"/>
              <a:t>，</a:t>
            </a:r>
            <a:r>
              <a:rPr lang="zh-CN" altLang="zh-CN" sz="1300" dirty="0"/>
              <a:t>不能解决用户的需求。推荐系统就是解决这一矛盾的重要工具</a:t>
            </a:r>
            <a:endParaRPr lang="zh-CN" altLang="en-US" sz="1300" dirty="0"/>
          </a:p>
        </p:txBody>
      </p:sp>
      <p:sp>
        <p:nvSpPr>
          <p:cNvPr id="6" name="矩形 5">
            <a:extLst>
              <a:ext uri="{FF2B5EF4-FFF2-40B4-BE49-F238E27FC236}">
                <a16:creationId xmlns:a16="http://schemas.microsoft.com/office/drawing/2014/main" id="{0A1BD854-37CA-434D-826B-C35A96B15DA0}"/>
              </a:ext>
            </a:extLst>
          </p:cNvPr>
          <p:cNvSpPr/>
          <p:nvPr/>
        </p:nvSpPr>
        <p:spPr>
          <a:xfrm>
            <a:off x="850902" y="4158601"/>
            <a:ext cx="5813555" cy="492443"/>
          </a:xfrm>
          <a:prstGeom prst="rect">
            <a:avLst/>
          </a:prstGeom>
        </p:spPr>
        <p:txBody>
          <a:bodyPr wrap="square">
            <a:spAutoFit/>
          </a:bodyPr>
          <a:lstStyle/>
          <a:p>
            <a:pPr marL="285750" indent="-285750">
              <a:buFont typeface="Wingdings" panose="05000000000000000000" pitchFamily="2" charset="2"/>
              <a:buChar char="n"/>
            </a:pPr>
            <a:r>
              <a:rPr lang="zh-CN" altLang="zh-CN" sz="1300" dirty="0"/>
              <a:t>推荐系统具有用户需求驱动、主动服务和信息个性化程度高等优点，可有效解决信息过载问题</a:t>
            </a:r>
            <a:endParaRPr lang="zh-CN" altLang="en-US" sz="1300" dirty="0"/>
          </a:p>
        </p:txBody>
      </p:sp>
      <p:sp>
        <p:nvSpPr>
          <p:cNvPr id="7" name="矩形 6">
            <a:extLst>
              <a:ext uri="{FF2B5EF4-FFF2-40B4-BE49-F238E27FC236}">
                <a16:creationId xmlns:a16="http://schemas.microsoft.com/office/drawing/2014/main" id="{7524927F-85F3-4913-B730-15F9BBA1C112}"/>
              </a:ext>
            </a:extLst>
          </p:cNvPr>
          <p:cNvSpPr/>
          <p:nvPr/>
        </p:nvSpPr>
        <p:spPr>
          <a:xfrm>
            <a:off x="850901" y="4819927"/>
            <a:ext cx="5813556" cy="125675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300" dirty="0"/>
              <a:t>推荐系统是一种智能个性化信息服务系统，可借助用户建模技术对用户的长期信息需求进行描述，并根据用户模型通过一定的智能推荐策略实现有针对性的个性化信息定制，能够依据用户的历史兴趣偏好，主动为用户提供符合其需求和兴趣的信息资源</a:t>
            </a:r>
          </a:p>
        </p:txBody>
      </p:sp>
      <p:pic>
        <p:nvPicPr>
          <p:cNvPr id="10" name="图片 132" descr="说明: 7-6">
            <a:extLst>
              <a:ext uri="{FF2B5EF4-FFF2-40B4-BE49-F238E27FC236}">
                <a16:creationId xmlns:a16="http://schemas.microsoft.com/office/drawing/2014/main" id="{CB36FA8C-9900-4F0B-93B3-C2971FFD536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7372670" y="3085196"/>
            <a:ext cx="3844440" cy="19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5852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9" name="矩形 8">
            <a:extLst>
              <a:ext uri="{FF2B5EF4-FFF2-40B4-BE49-F238E27FC236}">
                <a16:creationId xmlns:a16="http://schemas.microsoft.com/office/drawing/2014/main" id="{8811A222-B8BA-4F0D-B830-07927B2709C4}"/>
              </a:ext>
            </a:extLst>
          </p:cNvPr>
          <p:cNvSpPr/>
          <p:nvPr/>
        </p:nvSpPr>
        <p:spPr>
          <a:xfrm>
            <a:off x="1083374" y="1932652"/>
            <a:ext cx="8897534" cy="70000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推荐系统利用推荐算法将用户和物品联系起来，能够在信息过载的环境中帮助用户发现令他们感兴趣的信息，也能将信息推送给对他们感兴趣的用户</a:t>
            </a:r>
          </a:p>
        </p:txBody>
      </p:sp>
      <p:sp>
        <p:nvSpPr>
          <p:cNvPr id="11" name="矩形 10">
            <a:extLst>
              <a:ext uri="{FF2B5EF4-FFF2-40B4-BE49-F238E27FC236}">
                <a16:creationId xmlns:a16="http://schemas.microsoft.com/office/drawing/2014/main" id="{EF5671F6-6A78-49FD-97F0-D12C26711B3E}"/>
              </a:ext>
            </a:extLst>
          </p:cNvPr>
          <p:cNvSpPr/>
          <p:nvPr/>
        </p:nvSpPr>
        <p:spPr>
          <a:xfrm>
            <a:off x="1083374" y="2692338"/>
            <a:ext cx="8897534"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根据已有用户注册信息和购买信息，使用朴素贝叶斯分类预测一个新注册用户购买计算机的可能性，从而向该用户推荐计算机类广告。训练样本如</a:t>
            </a:r>
            <a:r>
              <a:rPr lang="zh-CN" altLang="en-US" sz="1400" dirty="0"/>
              <a:t>下表</a:t>
            </a:r>
            <a:r>
              <a:rPr lang="zh-CN" altLang="zh-CN" sz="1400" dirty="0"/>
              <a:t>所示</a:t>
            </a:r>
            <a:endParaRPr lang="zh-CN" altLang="en-US" sz="1400" dirty="0"/>
          </a:p>
        </p:txBody>
      </p:sp>
      <p:graphicFrame>
        <p:nvGraphicFramePr>
          <p:cNvPr id="12" name="表格 11">
            <a:extLst>
              <a:ext uri="{FF2B5EF4-FFF2-40B4-BE49-F238E27FC236}">
                <a16:creationId xmlns:a16="http://schemas.microsoft.com/office/drawing/2014/main" id="{F37B772A-0EB0-465B-B15E-D52D8C9FBF40}"/>
              </a:ext>
            </a:extLst>
          </p:cNvPr>
          <p:cNvGraphicFramePr>
            <a:graphicFrameLocks noGrp="1"/>
          </p:cNvGraphicFramePr>
          <p:nvPr>
            <p:extLst>
              <p:ext uri="{D42A27DB-BD31-4B8C-83A1-F6EECF244321}">
                <p14:modId xmlns:p14="http://schemas.microsoft.com/office/powerpoint/2010/main" val="1438999422"/>
              </p:ext>
            </p:extLst>
          </p:nvPr>
        </p:nvGraphicFramePr>
        <p:xfrm>
          <a:off x="1979395" y="3275244"/>
          <a:ext cx="7893025" cy="3006735"/>
        </p:xfrm>
        <a:graphic>
          <a:graphicData uri="http://schemas.openxmlformats.org/drawingml/2006/table">
            <a:tbl>
              <a:tblPr firstRow="1" firstCol="1">
                <a:tableStyleId>{93296810-A885-4BE3-A3E7-6D5BEEA58F35}</a:tableStyleId>
              </a:tblPr>
              <a:tblGrid>
                <a:gridCol w="635379">
                  <a:extLst>
                    <a:ext uri="{9D8B030D-6E8A-4147-A177-3AD203B41FA5}">
                      <a16:colId xmlns:a16="http://schemas.microsoft.com/office/drawing/2014/main" val="20000"/>
                    </a:ext>
                  </a:extLst>
                </a:gridCol>
                <a:gridCol w="936663">
                  <a:extLst>
                    <a:ext uri="{9D8B030D-6E8A-4147-A177-3AD203B41FA5}">
                      <a16:colId xmlns:a16="http://schemas.microsoft.com/office/drawing/2014/main" val="20001"/>
                    </a:ext>
                  </a:extLst>
                </a:gridCol>
                <a:gridCol w="1312649">
                  <a:extLst>
                    <a:ext uri="{9D8B030D-6E8A-4147-A177-3AD203B41FA5}">
                      <a16:colId xmlns:a16="http://schemas.microsoft.com/office/drawing/2014/main" val="20002"/>
                    </a:ext>
                  </a:extLst>
                </a:gridCol>
                <a:gridCol w="1074656">
                  <a:extLst>
                    <a:ext uri="{9D8B030D-6E8A-4147-A177-3AD203B41FA5}">
                      <a16:colId xmlns:a16="http://schemas.microsoft.com/office/drawing/2014/main" val="20003"/>
                    </a:ext>
                  </a:extLst>
                </a:gridCol>
                <a:gridCol w="1310326">
                  <a:extLst>
                    <a:ext uri="{9D8B030D-6E8A-4147-A177-3AD203B41FA5}">
                      <a16:colId xmlns:a16="http://schemas.microsoft.com/office/drawing/2014/main" val="20004"/>
                    </a:ext>
                  </a:extLst>
                </a:gridCol>
                <a:gridCol w="2623352">
                  <a:extLst>
                    <a:ext uri="{9D8B030D-6E8A-4147-A177-3AD203B41FA5}">
                      <a16:colId xmlns:a16="http://schemas.microsoft.com/office/drawing/2014/main" val="20005"/>
                    </a:ext>
                  </a:extLst>
                </a:gridCol>
              </a:tblGrid>
              <a:tr h="375841">
                <a:tc>
                  <a:txBody>
                    <a:bodyPr/>
                    <a:lstStyle/>
                    <a:p>
                      <a:pPr indent="0" algn="ctr">
                        <a:lnSpc>
                          <a:spcPts val="1400"/>
                        </a:lnSpc>
                        <a:spcAft>
                          <a:spcPts val="0"/>
                        </a:spcAft>
                        <a:tabLst>
                          <a:tab pos="2628265" algn="ctr"/>
                          <a:tab pos="5292725" algn="r"/>
                        </a:tabLst>
                      </a:pPr>
                      <a:r>
                        <a:rPr lang="zh-CN" sz="1200" kern="500" dirty="0">
                          <a:effectLst/>
                        </a:rPr>
                        <a:t>序号</a:t>
                      </a:r>
                    </a:p>
                    <a:p>
                      <a:pPr indent="0" algn="ctr">
                        <a:lnSpc>
                          <a:spcPts val="1400"/>
                        </a:lnSpc>
                        <a:spcAft>
                          <a:spcPts val="0"/>
                        </a:spcAft>
                        <a:tabLst>
                          <a:tab pos="2628265" algn="ctr"/>
                          <a:tab pos="5292725" algn="r"/>
                        </a:tabLst>
                      </a:pPr>
                      <a:r>
                        <a:rPr lang="en-US" sz="1200" kern="500" dirty="0">
                          <a:effectLst/>
                        </a:rPr>
                        <a:t>ID</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年龄</a:t>
                      </a:r>
                    </a:p>
                    <a:p>
                      <a:pPr indent="0" algn="ctr">
                        <a:lnSpc>
                          <a:spcPts val="1400"/>
                        </a:lnSpc>
                        <a:spcAft>
                          <a:spcPts val="0"/>
                        </a:spcAft>
                        <a:tabLst>
                          <a:tab pos="2628265" algn="ctr"/>
                          <a:tab pos="5292725" algn="r"/>
                        </a:tabLst>
                      </a:pPr>
                      <a:r>
                        <a:rPr lang="en-US" sz="1200" kern="500" dirty="0">
                          <a:effectLst/>
                        </a:rPr>
                        <a:t>Age</a:t>
                      </a:r>
                      <a:r>
                        <a:rPr lang="zh-CN" sz="1200" kern="500" dirty="0">
                          <a:effectLst/>
                        </a:rPr>
                        <a:t>（岁）</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收入等级</a:t>
                      </a:r>
                    </a:p>
                    <a:p>
                      <a:pPr indent="0" algn="ctr">
                        <a:lnSpc>
                          <a:spcPts val="1400"/>
                        </a:lnSpc>
                        <a:spcAft>
                          <a:spcPts val="0"/>
                        </a:spcAft>
                        <a:tabLst>
                          <a:tab pos="2628265" algn="ctr"/>
                          <a:tab pos="5292725" algn="r"/>
                        </a:tabLst>
                      </a:pPr>
                      <a:r>
                        <a:rPr lang="en-US" sz="1200" kern="500" dirty="0">
                          <a:effectLst/>
                        </a:rPr>
                        <a:t>Income_level</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是否学生</a:t>
                      </a:r>
                    </a:p>
                    <a:p>
                      <a:pPr indent="0" algn="ctr">
                        <a:lnSpc>
                          <a:spcPts val="1400"/>
                        </a:lnSpc>
                        <a:spcAft>
                          <a:spcPts val="0"/>
                        </a:spcAft>
                        <a:tabLst>
                          <a:tab pos="2628265" algn="ctr"/>
                          <a:tab pos="5292725" algn="r"/>
                        </a:tabLst>
                      </a:pPr>
                      <a:r>
                        <a:rPr lang="en-US" sz="1200" kern="500" dirty="0">
                          <a:effectLst/>
                        </a:rPr>
                        <a:t>student</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信用等级</a:t>
                      </a:r>
                    </a:p>
                    <a:p>
                      <a:pPr indent="0" algn="ctr">
                        <a:lnSpc>
                          <a:spcPts val="1400"/>
                        </a:lnSpc>
                        <a:spcAft>
                          <a:spcPts val="0"/>
                        </a:spcAft>
                        <a:tabLst>
                          <a:tab pos="2628265" algn="ctr"/>
                          <a:tab pos="5292725" algn="r"/>
                        </a:tabLst>
                      </a:pPr>
                      <a:r>
                        <a:rPr lang="en-US" sz="1200" kern="500" dirty="0">
                          <a:effectLst/>
                        </a:rPr>
                        <a:t>Credit rate</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类别：是否购买计算机</a:t>
                      </a:r>
                    </a:p>
                    <a:p>
                      <a:pPr indent="0" algn="ctr">
                        <a:lnSpc>
                          <a:spcPts val="1400"/>
                        </a:lnSpc>
                        <a:spcAft>
                          <a:spcPts val="0"/>
                        </a:spcAft>
                        <a:tabLst>
                          <a:tab pos="2628265" algn="ctr"/>
                          <a:tab pos="5292725" algn="r"/>
                        </a:tabLst>
                      </a:pPr>
                      <a:r>
                        <a:rPr lang="en-US" sz="1200" kern="500" dirty="0">
                          <a:effectLst/>
                        </a:rPr>
                        <a:t>Class:buy computer</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0"/>
                  </a:ext>
                </a:extLst>
              </a:tr>
              <a:tr h="187921">
                <a:tc>
                  <a:txBody>
                    <a:bodyPr/>
                    <a:lstStyle/>
                    <a:p>
                      <a:pPr indent="0" algn="ctr">
                        <a:lnSpc>
                          <a:spcPts val="1400"/>
                        </a:lnSpc>
                        <a:spcAft>
                          <a:spcPts val="0"/>
                        </a:spcAft>
                        <a:tabLst>
                          <a:tab pos="2628265" algn="ctr"/>
                          <a:tab pos="5292725" algn="r"/>
                        </a:tabLst>
                      </a:pPr>
                      <a:r>
                        <a:rPr lang="en-US" sz="1200" kern="500" dirty="0">
                          <a:effectLst/>
                        </a:rPr>
                        <a:t>1</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dirty="0">
                          <a:effectLst/>
                        </a:rPr>
                        <a:t>以下</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1"/>
                  </a:ext>
                </a:extLst>
              </a:tr>
              <a:tr h="187921">
                <a:tc>
                  <a:txBody>
                    <a:bodyPr/>
                    <a:lstStyle/>
                    <a:p>
                      <a:pPr indent="0" algn="ctr">
                        <a:lnSpc>
                          <a:spcPts val="1400"/>
                        </a:lnSpc>
                        <a:spcAft>
                          <a:spcPts val="0"/>
                        </a:spcAft>
                        <a:tabLst>
                          <a:tab pos="2628265" algn="ctr"/>
                          <a:tab pos="5292725" algn="r"/>
                        </a:tabLst>
                      </a:pPr>
                      <a:r>
                        <a:rPr lang="en-US" sz="1200" kern="500" dirty="0">
                          <a:effectLst/>
                        </a:rPr>
                        <a:t>2</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dirty="0">
                          <a:effectLst/>
                        </a:rPr>
                        <a:t>以下</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2"/>
                  </a:ext>
                </a:extLst>
              </a:tr>
              <a:tr h="187921">
                <a:tc>
                  <a:txBody>
                    <a:bodyPr/>
                    <a:lstStyle/>
                    <a:p>
                      <a:pPr indent="0" algn="ctr">
                        <a:lnSpc>
                          <a:spcPts val="1400"/>
                        </a:lnSpc>
                        <a:spcAft>
                          <a:spcPts val="0"/>
                        </a:spcAft>
                        <a:tabLst>
                          <a:tab pos="2628265" algn="ctr"/>
                          <a:tab pos="5292725" algn="r"/>
                        </a:tabLst>
                      </a:pPr>
                      <a:r>
                        <a:rPr lang="en-US" sz="1200" kern="500" dirty="0">
                          <a:effectLst/>
                        </a:rPr>
                        <a:t>3</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3"/>
                  </a:ext>
                </a:extLst>
              </a:tr>
              <a:tr h="187921">
                <a:tc>
                  <a:txBody>
                    <a:bodyPr/>
                    <a:lstStyle/>
                    <a:p>
                      <a:pPr indent="0" algn="ctr">
                        <a:lnSpc>
                          <a:spcPts val="1400"/>
                        </a:lnSpc>
                        <a:spcAft>
                          <a:spcPts val="0"/>
                        </a:spcAft>
                        <a:tabLst>
                          <a:tab pos="2628265" algn="ctr"/>
                          <a:tab pos="5292725" algn="r"/>
                        </a:tabLst>
                      </a:pPr>
                      <a:r>
                        <a:rPr lang="en-US" sz="1200" kern="500" dirty="0">
                          <a:effectLst/>
                        </a:rPr>
                        <a:t>4</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中</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4"/>
                  </a:ext>
                </a:extLst>
              </a:tr>
              <a:tr h="187921">
                <a:tc>
                  <a:txBody>
                    <a:bodyPr/>
                    <a:lstStyle/>
                    <a:p>
                      <a:pPr indent="0" algn="ctr">
                        <a:lnSpc>
                          <a:spcPts val="1400"/>
                        </a:lnSpc>
                        <a:spcAft>
                          <a:spcPts val="0"/>
                        </a:spcAft>
                        <a:tabLst>
                          <a:tab pos="2628265" algn="ctr"/>
                          <a:tab pos="5292725" algn="r"/>
                        </a:tabLst>
                      </a:pPr>
                      <a:r>
                        <a:rPr lang="en-US" sz="1200" kern="500" dirty="0">
                          <a:effectLst/>
                        </a:rPr>
                        <a:t>5</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5"/>
                  </a:ext>
                </a:extLst>
              </a:tr>
              <a:tr h="187921">
                <a:tc>
                  <a:txBody>
                    <a:bodyPr/>
                    <a:lstStyle/>
                    <a:p>
                      <a:pPr indent="0" algn="ctr">
                        <a:lnSpc>
                          <a:spcPts val="1400"/>
                        </a:lnSpc>
                        <a:spcAft>
                          <a:spcPts val="0"/>
                        </a:spcAft>
                        <a:tabLst>
                          <a:tab pos="2628265" algn="ctr"/>
                          <a:tab pos="5292725" algn="r"/>
                        </a:tabLst>
                      </a:pPr>
                      <a:r>
                        <a:rPr lang="en-US" sz="1200" kern="500" dirty="0">
                          <a:effectLst/>
                        </a:rPr>
                        <a:t>6</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6"/>
                  </a:ext>
                </a:extLst>
              </a:tr>
              <a:tr h="187921">
                <a:tc>
                  <a:txBody>
                    <a:bodyPr/>
                    <a:lstStyle/>
                    <a:p>
                      <a:pPr indent="0" algn="ctr">
                        <a:lnSpc>
                          <a:spcPts val="1400"/>
                        </a:lnSpc>
                        <a:spcAft>
                          <a:spcPts val="0"/>
                        </a:spcAft>
                        <a:tabLst>
                          <a:tab pos="2628265" algn="ctr"/>
                          <a:tab pos="5292725" algn="r"/>
                        </a:tabLst>
                      </a:pPr>
                      <a:r>
                        <a:rPr lang="en-US" sz="1200" kern="500" dirty="0">
                          <a:effectLst/>
                        </a:rPr>
                        <a:t>7</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7"/>
                  </a:ext>
                </a:extLst>
              </a:tr>
              <a:tr h="187921">
                <a:tc>
                  <a:txBody>
                    <a:bodyPr/>
                    <a:lstStyle/>
                    <a:p>
                      <a:pPr indent="0" algn="ctr">
                        <a:lnSpc>
                          <a:spcPts val="1400"/>
                        </a:lnSpc>
                        <a:spcAft>
                          <a:spcPts val="0"/>
                        </a:spcAft>
                        <a:tabLst>
                          <a:tab pos="2628265" algn="ctr"/>
                          <a:tab pos="5292725" algn="r"/>
                        </a:tabLst>
                      </a:pPr>
                      <a:r>
                        <a:rPr lang="en-US" sz="1200" kern="500" dirty="0">
                          <a:effectLst/>
                        </a:rPr>
                        <a:t>8</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8"/>
                  </a:ext>
                </a:extLst>
              </a:tr>
              <a:tr h="187921">
                <a:tc>
                  <a:txBody>
                    <a:bodyPr/>
                    <a:lstStyle/>
                    <a:p>
                      <a:pPr indent="0" algn="ctr">
                        <a:lnSpc>
                          <a:spcPts val="1400"/>
                        </a:lnSpc>
                        <a:spcAft>
                          <a:spcPts val="0"/>
                        </a:spcAft>
                        <a:tabLst>
                          <a:tab pos="2628265" algn="ctr"/>
                          <a:tab pos="5292725" algn="r"/>
                        </a:tabLst>
                      </a:pPr>
                      <a:r>
                        <a:rPr lang="en-US" sz="1200" kern="500" dirty="0">
                          <a:effectLst/>
                        </a:rPr>
                        <a:t>9</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9"/>
                  </a:ext>
                </a:extLst>
              </a:tr>
              <a:tr h="187921">
                <a:tc>
                  <a:txBody>
                    <a:bodyPr/>
                    <a:lstStyle/>
                    <a:p>
                      <a:pPr indent="0" algn="ctr">
                        <a:lnSpc>
                          <a:spcPts val="1400"/>
                        </a:lnSpc>
                        <a:spcAft>
                          <a:spcPts val="0"/>
                        </a:spcAft>
                        <a:tabLst>
                          <a:tab pos="2628265" algn="ctr"/>
                          <a:tab pos="5292725" algn="r"/>
                        </a:tabLst>
                      </a:pPr>
                      <a:r>
                        <a:rPr lang="en-US" sz="1200" kern="500" dirty="0">
                          <a:effectLst/>
                        </a:rPr>
                        <a:t>10</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0"/>
                  </a:ext>
                </a:extLst>
              </a:tr>
              <a:tr h="187921">
                <a:tc>
                  <a:txBody>
                    <a:bodyPr/>
                    <a:lstStyle/>
                    <a:p>
                      <a:pPr indent="0" algn="ctr">
                        <a:lnSpc>
                          <a:spcPts val="1400"/>
                        </a:lnSpc>
                        <a:spcAft>
                          <a:spcPts val="0"/>
                        </a:spcAft>
                        <a:tabLst>
                          <a:tab pos="2628265" algn="ctr"/>
                          <a:tab pos="5292725" algn="r"/>
                        </a:tabLst>
                      </a:pPr>
                      <a:r>
                        <a:rPr lang="en-US" sz="1200" kern="500" dirty="0">
                          <a:effectLst/>
                        </a:rPr>
                        <a:t>11</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1"/>
                  </a:ext>
                </a:extLst>
              </a:tr>
              <a:tr h="187921">
                <a:tc>
                  <a:txBody>
                    <a:bodyPr/>
                    <a:lstStyle/>
                    <a:p>
                      <a:pPr indent="0" algn="ctr">
                        <a:lnSpc>
                          <a:spcPts val="1400"/>
                        </a:lnSpc>
                        <a:spcAft>
                          <a:spcPts val="0"/>
                        </a:spcAft>
                        <a:tabLst>
                          <a:tab pos="2628265" algn="ctr"/>
                          <a:tab pos="5292725" algn="r"/>
                        </a:tabLst>
                      </a:pPr>
                      <a:r>
                        <a:rPr lang="en-US" sz="1200" kern="500" dirty="0">
                          <a:effectLst/>
                        </a:rPr>
                        <a:t>12</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2"/>
                  </a:ext>
                </a:extLst>
              </a:tr>
              <a:tr h="187921">
                <a:tc>
                  <a:txBody>
                    <a:bodyPr/>
                    <a:lstStyle/>
                    <a:p>
                      <a:pPr indent="0" algn="ctr">
                        <a:lnSpc>
                          <a:spcPts val="1400"/>
                        </a:lnSpc>
                        <a:spcAft>
                          <a:spcPts val="0"/>
                        </a:spcAft>
                        <a:tabLst>
                          <a:tab pos="2628265" algn="ctr"/>
                          <a:tab pos="5292725" algn="r"/>
                        </a:tabLst>
                      </a:pPr>
                      <a:r>
                        <a:rPr lang="en-US" sz="1200" kern="500" dirty="0">
                          <a:effectLst/>
                        </a:rPr>
                        <a:t>13</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3"/>
                  </a:ext>
                </a:extLst>
              </a:tr>
              <a:tr h="187921">
                <a:tc>
                  <a:txBody>
                    <a:bodyPr/>
                    <a:lstStyle/>
                    <a:p>
                      <a:pPr indent="0" algn="ctr">
                        <a:lnSpc>
                          <a:spcPts val="1400"/>
                        </a:lnSpc>
                        <a:spcAft>
                          <a:spcPts val="0"/>
                        </a:spcAft>
                        <a:tabLst>
                          <a:tab pos="2628265" algn="ctr"/>
                          <a:tab pos="5292725" algn="r"/>
                        </a:tabLst>
                      </a:pPr>
                      <a:r>
                        <a:rPr lang="en-US" sz="1200" kern="500" dirty="0">
                          <a:effectLst/>
                        </a:rPr>
                        <a:t>14</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2229924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75560" y="-55436"/>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689915"/>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217611" y="3339469"/>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391070875"/>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3.1  </a:t>
            </a:r>
            <a:r>
              <a:rPr lang="zh-CN" altLang="en-US" dirty="0"/>
              <a:t>聚类算法简介</a:t>
            </a:r>
          </a:p>
        </p:txBody>
      </p:sp>
      <p:sp>
        <p:nvSpPr>
          <p:cNvPr id="4" name="矩形 3">
            <a:extLst>
              <a:ext uri="{FF2B5EF4-FFF2-40B4-BE49-F238E27FC236}">
                <a16:creationId xmlns:a16="http://schemas.microsoft.com/office/drawing/2014/main" id="{37F2D1F4-0CEE-4D8A-B92F-F4674A58CD3E}"/>
              </a:ext>
            </a:extLst>
          </p:cNvPr>
          <p:cNvSpPr/>
          <p:nvPr/>
        </p:nvSpPr>
        <p:spPr>
          <a:xfrm>
            <a:off x="1021382" y="2110053"/>
            <a:ext cx="7240989" cy="350865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聚类（</a:t>
            </a:r>
            <a:r>
              <a:rPr lang="en-US" altLang="zh-CN" dirty="0"/>
              <a:t>clustering</a:t>
            </a:r>
            <a:r>
              <a:rPr lang="zh-CN" altLang="zh-CN" dirty="0"/>
              <a:t>）</a:t>
            </a:r>
            <a:endParaRPr lang="en-US" altLang="zh-CN" dirty="0"/>
          </a:p>
          <a:p>
            <a:pPr marL="742939" lvl="1" indent="-285750">
              <a:lnSpc>
                <a:spcPct val="150000"/>
              </a:lnSpc>
              <a:buFont typeface="Wingdings" panose="05000000000000000000" pitchFamily="2" charset="2"/>
              <a:buChar char="p"/>
            </a:pPr>
            <a:r>
              <a:rPr lang="zh-CN" altLang="zh-CN" sz="1400" dirty="0"/>
              <a:t>将具体或抽象对象的集合分组成由相似对象组成的为多个类或簇的过程</a:t>
            </a:r>
            <a:endParaRPr lang="en-US" altLang="zh-CN" sz="1400" dirty="0"/>
          </a:p>
          <a:p>
            <a:pPr marL="742939" lvl="1" indent="-285750">
              <a:lnSpc>
                <a:spcPct val="150000"/>
              </a:lnSpc>
              <a:buFont typeface="Wingdings" panose="05000000000000000000" pitchFamily="2" charset="2"/>
              <a:buChar char="p"/>
            </a:pPr>
            <a:r>
              <a:rPr lang="zh-CN" altLang="zh-CN" sz="1400" dirty="0"/>
              <a:t>由聚类生成的簇是一组数据对象的集合，簇必须同时满足以下两个条件：每个簇至少包含一个数据对象；每个数据对象必须属于且唯一地属于一个簇</a:t>
            </a:r>
            <a:endParaRPr lang="en-US" altLang="zh-CN" sz="1400" dirty="0"/>
          </a:p>
          <a:p>
            <a:pPr>
              <a:lnSpc>
                <a:spcPct val="150000"/>
              </a:lnSpc>
            </a:pPr>
            <a:endParaRPr lang="en-US" altLang="zh-CN" sz="1600" dirty="0"/>
          </a:p>
          <a:p>
            <a:pPr marL="285750" indent="-285750">
              <a:lnSpc>
                <a:spcPct val="150000"/>
              </a:lnSpc>
              <a:buFont typeface="Wingdings" panose="05000000000000000000" pitchFamily="2" charset="2"/>
              <a:buChar char="n"/>
            </a:pPr>
            <a:r>
              <a:rPr lang="zh-CN" altLang="zh-CN" dirty="0"/>
              <a:t>聚类分析</a:t>
            </a:r>
            <a:endParaRPr lang="en-US" altLang="zh-CN" dirty="0"/>
          </a:p>
          <a:p>
            <a:pPr marL="742939" lvl="1" indent="-285750">
              <a:lnSpc>
                <a:spcPct val="150000"/>
              </a:lnSpc>
              <a:buFont typeface="Wingdings" panose="05000000000000000000" pitchFamily="2" charset="2"/>
              <a:buChar char="p"/>
            </a:pPr>
            <a:r>
              <a:rPr lang="zh-CN" altLang="zh-CN" sz="1400" dirty="0"/>
              <a:t>指用数学的方法来研究与处理给定对象的分类，主要是从数据集中寻找数据间的相似性，并以此对数据进行分类，使得同一个簇中的数据对象尽可能相似，不同簇中的数据对象尽可能相异，从而发现数据中隐含的、有用的信息</a:t>
            </a:r>
            <a:endParaRPr lang="zh-CN" altLang="en-US" sz="1400" dirty="0"/>
          </a:p>
          <a:p>
            <a:endParaRPr lang="zh-CN" altLang="zh-CN" dirty="0"/>
          </a:p>
        </p:txBody>
      </p:sp>
      <p:grpSp>
        <p:nvGrpSpPr>
          <p:cNvPr id="5" name="组合 4">
            <a:extLst>
              <a:ext uri="{FF2B5EF4-FFF2-40B4-BE49-F238E27FC236}">
                <a16:creationId xmlns:a16="http://schemas.microsoft.com/office/drawing/2014/main" id="{86C86A27-49A9-4EBF-89DB-5233BAA9BFC4}"/>
              </a:ext>
            </a:extLst>
          </p:cNvPr>
          <p:cNvGrpSpPr/>
          <p:nvPr/>
        </p:nvGrpSpPr>
        <p:grpSpPr>
          <a:xfrm>
            <a:off x="8967310" y="2178539"/>
            <a:ext cx="1488451" cy="3089273"/>
            <a:chOff x="1568248" y="2967265"/>
            <a:chExt cx="1488451" cy="3089273"/>
          </a:xfrm>
        </p:grpSpPr>
        <p:sp>
          <p:nvSpPr>
            <p:cNvPr id="6" name="环形箭头 70">
              <a:extLst>
                <a:ext uri="{FF2B5EF4-FFF2-40B4-BE49-F238E27FC236}">
                  <a16:creationId xmlns:a16="http://schemas.microsoft.com/office/drawing/2014/main" id="{B32B35EF-4A03-46E2-86C4-2D9BAC7C0DC4}"/>
                </a:ext>
              </a:extLst>
            </p:cNvPr>
            <p:cNvSpPr/>
            <p:nvPr/>
          </p:nvSpPr>
          <p:spPr>
            <a:xfrm>
              <a:off x="1891853" y="2967265"/>
              <a:ext cx="1164846" cy="1164965"/>
            </a:xfrm>
            <a:prstGeom prst="circularArrow">
              <a:avLst>
                <a:gd name="adj1" fmla="val 10980"/>
                <a:gd name="adj2" fmla="val 1142322"/>
                <a:gd name="adj3" fmla="val 4500000"/>
                <a:gd name="adj4" fmla="val 108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任意多边形 71">
              <a:extLst>
                <a:ext uri="{FF2B5EF4-FFF2-40B4-BE49-F238E27FC236}">
                  <a16:creationId xmlns:a16="http://schemas.microsoft.com/office/drawing/2014/main" id="{79305057-D918-4673-8486-1E0B04EB184C}"/>
                </a:ext>
              </a:extLst>
            </p:cNvPr>
            <p:cNvSpPr/>
            <p:nvPr/>
          </p:nvSpPr>
          <p:spPr>
            <a:xfrm>
              <a:off x="2168079" y="3350848"/>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b="1" kern="1200" dirty="0">
                  <a:solidFill>
                    <a:srgbClr val="3D89BC"/>
                  </a:solidFill>
                  <a:effectLst/>
                </a:rPr>
                <a:t>数据准备</a:t>
              </a:r>
              <a:endParaRPr lang="zh-CN" altLang="en-US" sz="1200" b="1" kern="1200" dirty="0">
                <a:solidFill>
                  <a:srgbClr val="3D89BC"/>
                </a:solidFill>
                <a:effectLst/>
              </a:endParaRPr>
            </a:p>
          </p:txBody>
        </p:sp>
        <p:sp>
          <p:nvSpPr>
            <p:cNvPr id="8" name="形状 7">
              <a:extLst>
                <a:ext uri="{FF2B5EF4-FFF2-40B4-BE49-F238E27FC236}">
                  <a16:creationId xmlns:a16="http://schemas.microsoft.com/office/drawing/2014/main" id="{258B02E1-2CB6-4853-919F-93E0E14844D5}"/>
                </a:ext>
              </a:extLst>
            </p:cNvPr>
            <p:cNvSpPr/>
            <p:nvPr/>
          </p:nvSpPr>
          <p:spPr>
            <a:xfrm>
              <a:off x="1568248" y="3636710"/>
              <a:ext cx="1164846" cy="1164965"/>
            </a:xfrm>
            <a:prstGeom prst="leftCircularArrow">
              <a:avLst>
                <a:gd name="adj1" fmla="val 10980"/>
                <a:gd name="adj2" fmla="val 1142322"/>
                <a:gd name="adj3" fmla="val 6300000"/>
                <a:gd name="adj4" fmla="val 18900000"/>
                <a:gd name="adj5" fmla="val 1250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任意多边形 75">
              <a:extLst>
                <a:ext uri="{FF2B5EF4-FFF2-40B4-BE49-F238E27FC236}">
                  <a16:creationId xmlns:a16="http://schemas.microsoft.com/office/drawing/2014/main" id="{662BE4E3-7856-47AB-8D10-79F258E2DDF3}"/>
                </a:ext>
              </a:extLst>
            </p:cNvPr>
            <p:cNvSpPr/>
            <p:nvPr/>
          </p:nvSpPr>
          <p:spPr>
            <a:xfrm>
              <a:off x="1862210" y="4059632"/>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b="1" kern="1200" dirty="0">
                  <a:solidFill>
                    <a:srgbClr val="3D89BC"/>
                  </a:solidFill>
                  <a:effectLst/>
                </a:rPr>
                <a:t>特征选择、提出</a:t>
              </a:r>
              <a:endParaRPr lang="zh-CN" altLang="en-US" sz="1200" b="1" kern="1200" dirty="0">
                <a:solidFill>
                  <a:srgbClr val="3D89BC"/>
                </a:solidFill>
                <a:effectLst/>
              </a:endParaRPr>
            </a:p>
          </p:txBody>
        </p:sp>
        <p:sp>
          <p:nvSpPr>
            <p:cNvPr id="10" name="环形箭头 76">
              <a:extLst>
                <a:ext uri="{FF2B5EF4-FFF2-40B4-BE49-F238E27FC236}">
                  <a16:creationId xmlns:a16="http://schemas.microsoft.com/office/drawing/2014/main" id="{66F1E01C-7E1D-4C32-B229-A25D5DC17049}"/>
                </a:ext>
              </a:extLst>
            </p:cNvPr>
            <p:cNvSpPr/>
            <p:nvPr/>
          </p:nvSpPr>
          <p:spPr>
            <a:xfrm>
              <a:off x="1891853" y="4308627"/>
              <a:ext cx="1164846" cy="1164965"/>
            </a:xfrm>
            <a:prstGeom prst="circularArrow">
              <a:avLst>
                <a:gd name="adj1" fmla="val 10980"/>
                <a:gd name="adj2" fmla="val 1142322"/>
                <a:gd name="adj3" fmla="val 4500000"/>
                <a:gd name="adj4" fmla="val 135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任意多边形 78">
              <a:extLst>
                <a:ext uri="{FF2B5EF4-FFF2-40B4-BE49-F238E27FC236}">
                  <a16:creationId xmlns:a16="http://schemas.microsoft.com/office/drawing/2014/main" id="{9E18AAEB-B439-4A0C-8FA7-CB43C27CC6BF}"/>
                </a:ext>
              </a:extLst>
            </p:cNvPr>
            <p:cNvSpPr/>
            <p:nvPr/>
          </p:nvSpPr>
          <p:spPr>
            <a:xfrm>
              <a:off x="2187126" y="4730313"/>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b="1" kern="1200" dirty="0">
                  <a:solidFill>
                    <a:srgbClr val="3D89BC"/>
                  </a:solidFill>
                  <a:effectLst/>
                </a:rPr>
                <a:t>特征提取</a:t>
              </a:r>
              <a:endParaRPr lang="zh-CN" altLang="en-US" sz="1200" b="1" kern="1200" dirty="0">
                <a:solidFill>
                  <a:srgbClr val="3D89BC"/>
                </a:solidFill>
                <a:effectLst/>
              </a:endParaRPr>
            </a:p>
          </p:txBody>
        </p:sp>
        <p:sp>
          <p:nvSpPr>
            <p:cNvPr id="12" name="空心弧 11">
              <a:extLst>
                <a:ext uri="{FF2B5EF4-FFF2-40B4-BE49-F238E27FC236}">
                  <a16:creationId xmlns:a16="http://schemas.microsoft.com/office/drawing/2014/main" id="{CF99995A-126F-4DAE-8BE9-F314E23ED75A}"/>
                </a:ext>
              </a:extLst>
            </p:cNvPr>
            <p:cNvSpPr/>
            <p:nvPr/>
          </p:nvSpPr>
          <p:spPr>
            <a:xfrm>
              <a:off x="1651280" y="5055305"/>
              <a:ext cx="1000749" cy="1001233"/>
            </a:xfrm>
            <a:prstGeom prst="blockArc">
              <a:avLst>
                <a:gd name="adj1" fmla="val 0"/>
                <a:gd name="adj2" fmla="val 18900000"/>
                <a:gd name="adj3" fmla="val 1274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任意多边形 81">
              <a:extLst>
                <a:ext uri="{FF2B5EF4-FFF2-40B4-BE49-F238E27FC236}">
                  <a16:creationId xmlns:a16="http://schemas.microsoft.com/office/drawing/2014/main" id="{99D46294-9DB0-4C3B-B11F-8B68687C2407}"/>
                </a:ext>
              </a:extLst>
            </p:cNvPr>
            <p:cNvSpPr/>
            <p:nvPr/>
          </p:nvSpPr>
          <p:spPr>
            <a:xfrm>
              <a:off x="1862210" y="5420046"/>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dirty="0">
                  <a:solidFill>
                    <a:srgbClr val="3D89BC"/>
                  </a:solidFill>
                  <a:effectLst/>
                </a:rPr>
                <a:t>聚类（或分组）</a:t>
              </a:r>
            </a:p>
          </p:txBody>
        </p:sp>
      </p:grpSp>
      <p:sp>
        <p:nvSpPr>
          <p:cNvPr id="14" name="矩形 13">
            <a:extLst>
              <a:ext uri="{FF2B5EF4-FFF2-40B4-BE49-F238E27FC236}">
                <a16:creationId xmlns:a16="http://schemas.microsoft.com/office/drawing/2014/main" id="{918C2CD1-6194-47AC-A635-4D0DF37F1DE6}"/>
              </a:ext>
            </a:extLst>
          </p:cNvPr>
          <p:cNvSpPr/>
          <p:nvPr/>
        </p:nvSpPr>
        <p:spPr>
          <a:xfrm>
            <a:off x="9156515" y="5608681"/>
            <a:ext cx="902811" cy="307777"/>
          </a:xfrm>
          <a:prstGeom prst="rect">
            <a:avLst/>
          </a:prstGeom>
        </p:spPr>
        <p:txBody>
          <a:bodyPr wrap="none">
            <a:spAutoFit/>
          </a:bodyPr>
          <a:lstStyle/>
          <a:p>
            <a:r>
              <a:rPr lang="zh-CN" altLang="en-US" sz="1400" dirty="0">
                <a:solidFill>
                  <a:schemeClr val="tx1">
                    <a:lumMod val="75000"/>
                    <a:lumOff val="25000"/>
                  </a:schemeClr>
                </a:solidFill>
              </a:rPr>
              <a:t>聚类过程</a:t>
            </a:r>
          </a:p>
        </p:txBody>
      </p:sp>
    </p:spTree>
    <p:extLst>
      <p:ext uri="{BB962C8B-B14F-4D97-AF65-F5344CB8AC3E}">
        <p14:creationId xmlns:p14="http://schemas.microsoft.com/office/powerpoint/2010/main" val="275972044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3.2 </a:t>
            </a:r>
            <a:r>
              <a:rPr lang="zh-CN" altLang="en-US" dirty="0"/>
              <a:t>层次聚类算法</a:t>
            </a:r>
          </a:p>
        </p:txBody>
      </p:sp>
      <p:sp>
        <p:nvSpPr>
          <p:cNvPr id="4" name="矩形 3">
            <a:extLst>
              <a:ext uri="{FF2B5EF4-FFF2-40B4-BE49-F238E27FC236}">
                <a16:creationId xmlns:a16="http://schemas.microsoft.com/office/drawing/2014/main" id="{602F0C76-0F38-408C-8F7F-D0713DF848DD}"/>
              </a:ext>
            </a:extLst>
          </p:cNvPr>
          <p:cNvSpPr/>
          <p:nvPr/>
        </p:nvSpPr>
        <p:spPr>
          <a:xfrm>
            <a:off x="957127" y="2001637"/>
            <a:ext cx="9052517"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层次聚类算法的指导思想是对给定待聚类数据集合进行层次化分解。此算法又称为数据类算法，此算法根据一定的链接规则将数据以层次架构分裂或聚合，最终形成聚类结果</a:t>
            </a:r>
            <a:endParaRPr lang="zh-CN" altLang="en-US" sz="1600" dirty="0"/>
          </a:p>
        </p:txBody>
      </p:sp>
      <p:sp>
        <p:nvSpPr>
          <p:cNvPr id="5" name="矩形 4">
            <a:extLst>
              <a:ext uri="{FF2B5EF4-FFF2-40B4-BE49-F238E27FC236}">
                <a16:creationId xmlns:a16="http://schemas.microsoft.com/office/drawing/2014/main" id="{A8978953-1050-43E4-8F3E-3B3A19F3CB5E}"/>
              </a:ext>
            </a:extLst>
          </p:cNvPr>
          <p:cNvSpPr/>
          <p:nvPr/>
        </p:nvSpPr>
        <p:spPr>
          <a:xfrm>
            <a:off x="957127" y="3081012"/>
            <a:ext cx="9222998" cy="338554"/>
          </a:xfrm>
          <a:prstGeom prst="rect">
            <a:avLst/>
          </a:prstGeom>
        </p:spPr>
        <p:txBody>
          <a:bodyPr wrap="square">
            <a:spAutoFit/>
          </a:bodyPr>
          <a:lstStyle/>
          <a:p>
            <a:pPr marL="285750" indent="-285750">
              <a:buFont typeface="Wingdings" panose="05000000000000000000" pitchFamily="2" charset="2"/>
              <a:buChar char="n"/>
            </a:pPr>
            <a:r>
              <a:rPr lang="zh-CN" altLang="zh-CN" sz="1600" dirty="0"/>
              <a:t>层次聚类分为自顶而下的分裂聚类和自下而上的聚合聚类</a:t>
            </a:r>
            <a:endParaRPr lang="zh-CN" altLang="en-US" sz="1600" dirty="0"/>
          </a:p>
        </p:txBody>
      </p:sp>
      <p:sp>
        <p:nvSpPr>
          <p:cNvPr id="6" name="矩形 5">
            <a:extLst>
              <a:ext uri="{FF2B5EF4-FFF2-40B4-BE49-F238E27FC236}">
                <a16:creationId xmlns:a16="http://schemas.microsoft.com/office/drawing/2014/main" id="{DA9FF239-D766-457B-81E8-44116C04454C}"/>
              </a:ext>
            </a:extLst>
          </p:cNvPr>
          <p:cNvSpPr/>
          <p:nvPr/>
        </p:nvSpPr>
        <p:spPr>
          <a:xfrm>
            <a:off x="1387420" y="3712059"/>
            <a:ext cx="8622224" cy="523220"/>
          </a:xfrm>
          <a:prstGeom prst="rect">
            <a:avLst/>
          </a:prstGeom>
        </p:spPr>
        <p:txBody>
          <a:bodyPr wrap="square">
            <a:spAutoFit/>
          </a:bodyPr>
          <a:lstStyle/>
          <a:p>
            <a:pPr marL="285750" indent="-285750">
              <a:buFont typeface="Wingdings" panose="05000000000000000000" pitchFamily="2" charset="2"/>
              <a:buChar char="p"/>
            </a:pPr>
            <a:r>
              <a:rPr lang="zh-CN" altLang="zh-CN" sz="1400" dirty="0"/>
              <a:t>分裂聚类</a:t>
            </a:r>
            <a:r>
              <a:rPr lang="zh-CN" altLang="en-US" sz="1400" dirty="0"/>
              <a:t>：</a:t>
            </a:r>
            <a:r>
              <a:rPr lang="zh-CN" altLang="zh-CN" sz="1400" dirty="0"/>
              <a:t>初始将所有待聚类项看成同一类，然后找出其中与该类中其他项最不相似的类分裂出去形成两类。如此反复执行，直到所有项自成一类</a:t>
            </a:r>
            <a:endParaRPr lang="zh-CN" altLang="en-US" sz="1400" dirty="0"/>
          </a:p>
        </p:txBody>
      </p:sp>
      <p:sp>
        <p:nvSpPr>
          <p:cNvPr id="7" name="矩形 6">
            <a:extLst>
              <a:ext uri="{FF2B5EF4-FFF2-40B4-BE49-F238E27FC236}">
                <a16:creationId xmlns:a16="http://schemas.microsoft.com/office/drawing/2014/main" id="{90072B76-211A-4AA2-BD94-D612019B1D11}"/>
              </a:ext>
            </a:extLst>
          </p:cNvPr>
          <p:cNvSpPr/>
          <p:nvPr/>
        </p:nvSpPr>
        <p:spPr>
          <a:xfrm>
            <a:off x="1387419" y="4456612"/>
            <a:ext cx="8622224" cy="738664"/>
          </a:xfrm>
          <a:prstGeom prst="rect">
            <a:avLst/>
          </a:prstGeom>
        </p:spPr>
        <p:txBody>
          <a:bodyPr wrap="square">
            <a:spAutoFit/>
          </a:bodyPr>
          <a:lstStyle/>
          <a:p>
            <a:pPr marL="285750" indent="-285750">
              <a:buFont typeface="Wingdings" panose="05000000000000000000" pitchFamily="2" charset="2"/>
              <a:buChar char="p"/>
            </a:pPr>
            <a:r>
              <a:rPr lang="zh-CN" altLang="zh-CN" sz="1400" dirty="0"/>
              <a:t>聚合聚类</a:t>
            </a:r>
            <a:r>
              <a:rPr lang="zh-CN" altLang="en-US" sz="1400" dirty="0"/>
              <a:t>：</a:t>
            </a:r>
            <a:r>
              <a:rPr lang="zh-CN" altLang="zh-CN" sz="1400" dirty="0"/>
              <a:t>初始将所有待聚类项都视为独立的一类，通过连接规则，包括单连接、全连接、类间平均连接，以及采用欧氏距离作为相似度计算的算法，将相似度最高的两个类合并成一个类。如此反复执行，直到所有项并入同一个类</a:t>
            </a:r>
            <a:endParaRPr lang="zh-CN" altLang="en-US" sz="1400" dirty="0"/>
          </a:p>
        </p:txBody>
      </p:sp>
      <p:sp>
        <p:nvSpPr>
          <p:cNvPr id="8" name="矩形 7">
            <a:extLst>
              <a:ext uri="{FF2B5EF4-FFF2-40B4-BE49-F238E27FC236}">
                <a16:creationId xmlns:a16="http://schemas.microsoft.com/office/drawing/2014/main" id="{C2A1AA9E-FA2F-494E-9F87-30E319BF5F1E}"/>
              </a:ext>
            </a:extLst>
          </p:cNvPr>
          <p:cNvSpPr/>
          <p:nvPr/>
        </p:nvSpPr>
        <p:spPr>
          <a:xfrm>
            <a:off x="957127" y="5585886"/>
            <a:ext cx="8840061" cy="338554"/>
          </a:xfrm>
          <a:prstGeom prst="rect">
            <a:avLst/>
          </a:prstGeom>
        </p:spPr>
        <p:txBody>
          <a:bodyPr wrap="square">
            <a:spAutoFit/>
          </a:bodyPr>
          <a:lstStyle/>
          <a:p>
            <a:pPr marL="285750" indent="-285750">
              <a:buFont typeface="Wingdings" panose="05000000000000000000" pitchFamily="2" charset="2"/>
              <a:buChar char="n"/>
            </a:pPr>
            <a:r>
              <a:rPr lang="zh-CN" altLang="zh-CN" sz="1600" dirty="0"/>
              <a:t>典型代表算法</a:t>
            </a:r>
            <a:r>
              <a:rPr lang="zh-CN" altLang="en-US" sz="1600" dirty="0"/>
              <a:t>：</a:t>
            </a:r>
            <a:r>
              <a:rPr lang="en-US" altLang="zh-CN" sz="1600" dirty="0"/>
              <a:t>BIRCH</a:t>
            </a:r>
            <a:r>
              <a:rPr lang="zh-CN" altLang="zh-CN" sz="1600" dirty="0"/>
              <a:t>（</a:t>
            </a:r>
            <a:r>
              <a:rPr lang="en-US" altLang="zh-CN" sz="1600" dirty="0"/>
              <a:t>Balanced Iterative Reducing and Clustering Using Hierarchies</a:t>
            </a:r>
            <a:r>
              <a:rPr lang="zh-CN" altLang="zh-CN" sz="1600" dirty="0"/>
              <a:t>）</a:t>
            </a:r>
            <a:endParaRPr lang="zh-CN" altLang="en-US" sz="1600" dirty="0"/>
          </a:p>
        </p:txBody>
      </p:sp>
    </p:spTree>
    <p:extLst>
      <p:ext uri="{BB962C8B-B14F-4D97-AF65-F5344CB8AC3E}">
        <p14:creationId xmlns:p14="http://schemas.microsoft.com/office/powerpoint/2010/main" val="73277051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 </a:t>
            </a:r>
            <a:r>
              <a:rPr lang="zh-CN" altLang="en-US" dirty="0"/>
              <a:t>划分聚类算法</a:t>
            </a:r>
          </a:p>
        </p:txBody>
      </p:sp>
      <p:sp>
        <p:nvSpPr>
          <p:cNvPr id="4" name="矩形 3">
            <a:extLst>
              <a:ext uri="{FF2B5EF4-FFF2-40B4-BE49-F238E27FC236}">
                <a16:creationId xmlns:a16="http://schemas.microsoft.com/office/drawing/2014/main" id="{C2D21D4F-4896-47B2-B622-C6B20F76CDB2}"/>
              </a:ext>
            </a:extLst>
          </p:cNvPr>
          <p:cNvSpPr/>
          <p:nvPr/>
        </p:nvSpPr>
        <p:spPr>
          <a:xfrm>
            <a:off x="1160865" y="1973673"/>
            <a:ext cx="8944029"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划分法属于硬聚类，指导思想是将给定的数据集初始分裂为</a:t>
            </a:r>
            <a:r>
              <a:rPr lang="en-US" altLang="zh-CN" sz="1600" i="1" dirty="0"/>
              <a:t>K</a:t>
            </a:r>
            <a:r>
              <a:rPr lang="zh-CN" altLang="zh-CN" sz="1600" dirty="0"/>
              <a:t>个簇，每个簇至少包含一条数据记录，然后通过反复迭代至每个簇不再改变即得出聚类结果</a:t>
            </a:r>
            <a:endParaRPr lang="zh-CN" altLang="en-US" sz="1600" dirty="0"/>
          </a:p>
        </p:txBody>
      </p:sp>
      <p:sp>
        <p:nvSpPr>
          <p:cNvPr id="5" name="矩形 4">
            <a:extLst>
              <a:ext uri="{FF2B5EF4-FFF2-40B4-BE49-F238E27FC236}">
                <a16:creationId xmlns:a16="http://schemas.microsoft.com/office/drawing/2014/main" id="{D789FB67-F320-4A4E-BE8C-74EFCF068E0C}"/>
              </a:ext>
            </a:extLst>
          </p:cNvPr>
          <p:cNvSpPr/>
          <p:nvPr/>
        </p:nvSpPr>
        <p:spPr>
          <a:xfrm>
            <a:off x="1160864" y="2936558"/>
            <a:ext cx="8944029" cy="338554"/>
          </a:xfrm>
          <a:prstGeom prst="rect">
            <a:avLst/>
          </a:prstGeom>
        </p:spPr>
        <p:txBody>
          <a:bodyPr wrap="square">
            <a:spAutoFit/>
          </a:bodyPr>
          <a:lstStyle/>
          <a:p>
            <a:pPr marL="285750" indent="-285750">
              <a:buFont typeface="Wingdings" panose="05000000000000000000" pitchFamily="2" charset="2"/>
              <a:buChar char="n"/>
            </a:pPr>
            <a:r>
              <a:rPr lang="en-US" altLang="zh-CN" sz="1600" dirty="0"/>
              <a:t>K-Means</a:t>
            </a:r>
            <a:r>
              <a:rPr lang="zh-CN" altLang="zh-CN" sz="1600" dirty="0"/>
              <a:t>算法也称作</a:t>
            </a:r>
            <a:r>
              <a:rPr lang="en-US" altLang="zh-CN" sz="1600" dirty="0"/>
              <a:t>K-</a:t>
            </a:r>
            <a:r>
              <a:rPr lang="zh-CN" altLang="zh-CN" sz="1600" dirty="0"/>
              <a:t>平均值算法或者</a:t>
            </a:r>
            <a:r>
              <a:rPr lang="en-US" altLang="zh-CN" sz="1600" dirty="0"/>
              <a:t>K</a:t>
            </a:r>
            <a:r>
              <a:rPr lang="zh-CN" altLang="zh-CN" sz="1600" dirty="0"/>
              <a:t>均值算法，是一种得到广泛使用的聚类分析算法</a:t>
            </a:r>
            <a:endParaRPr lang="zh-CN" altLang="en-US" sz="1600" dirty="0"/>
          </a:p>
        </p:txBody>
      </p:sp>
      <p:sp>
        <p:nvSpPr>
          <p:cNvPr id="6" name="矩形 5">
            <a:extLst>
              <a:ext uri="{FF2B5EF4-FFF2-40B4-BE49-F238E27FC236}">
                <a16:creationId xmlns:a16="http://schemas.microsoft.com/office/drawing/2014/main" id="{B4145708-FFAD-424B-B66F-673D3810B829}"/>
              </a:ext>
            </a:extLst>
          </p:cNvPr>
          <p:cNvSpPr/>
          <p:nvPr/>
        </p:nvSpPr>
        <p:spPr>
          <a:xfrm>
            <a:off x="1160865" y="3531991"/>
            <a:ext cx="7502688" cy="2585323"/>
          </a:xfrm>
          <a:prstGeom prst="rect">
            <a:avLst/>
          </a:prstGeom>
        </p:spPr>
        <p:txBody>
          <a:bodyPr wrap="square">
            <a:spAutoFit/>
          </a:bodyPr>
          <a:lstStyle/>
          <a:p>
            <a:pPr marL="285750" indent="-285750">
              <a:buFont typeface="Wingdings" panose="05000000000000000000" pitchFamily="2" charset="2"/>
              <a:buChar char="n"/>
            </a:pPr>
            <a:r>
              <a:rPr lang="zh-CN" altLang="en-US" dirty="0"/>
              <a:t>常用</a:t>
            </a:r>
            <a:r>
              <a:rPr lang="zh-CN" altLang="zh-CN" dirty="0"/>
              <a:t>聚类</a:t>
            </a:r>
            <a:r>
              <a:rPr lang="zh-CN" altLang="en-US" dirty="0"/>
              <a:t>距离</a:t>
            </a:r>
            <a:endParaRPr lang="en-US" altLang="zh-CN" dirty="0"/>
          </a:p>
          <a:p>
            <a:pPr marL="285750" indent="-285750">
              <a:buFont typeface="Wingdings" panose="05000000000000000000" pitchFamily="2" charset="2"/>
              <a:buChar char="n"/>
            </a:pPr>
            <a:endParaRPr lang="en-US" altLang="zh-CN" dirty="0"/>
          </a:p>
          <a:p>
            <a:pPr marL="742939" lvl="1" indent="-285750">
              <a:buFont typeface="Wingdings" panose="05000000000000000000" pitchFamily="2" charset="2"/>
              <a:buChar char="p"/>
            </a:pPr>
            <a:r>
              <a:rPr lang="en-US" altLang="zh-CN" dirty="0"/>
              <a:t> </a:t>
            </a:r>
            <a:r>
              <a:rPr lang="zh-CN" altLang="en-US" sz="1400" dirty="0"/>
              <a:t>欧式距离</a:t>
            </a:r>
            <a:endParaRPr lang="en-US" altLang="zh-CN" sz="1400" dirty="0"/>
          </a:p>
          <a:p>
            <a:pPr lvl="1"/>
            <a:endParaRPr lang="en-US" altLang="zh-CN" dirty="0"/>
          </a:p>
          <a:p>
            <a:pPr lvl="1"/>
            <a:endParaRPr lang="en-US" altLang="zh-CN" dirty="0"/>
          </a:p>
          <a:p>
            <a:pPr lvl="1"/>
            <a:endParaRPr lang="en-US" altLang="zh-CN" dirty="0"/>
          </a:p>
          <a:p>
            <a:pPr marL="742939" lvl="1" indent="-285750">
              <a:buFont typeface="Wingdings" panose="05000000000000000000" pitchFamily="2" charset="2"/>
              <a:buChar char="p"/>
            </a:pPr>
            <a:r>
              <a:rPr lang="en-US" altLang="zh-CN" dirty="0"/>
              <a:t> </a:t>
            </a:r>
            <a:r>
              <a:rPr lang="zh-CN" altLang="en-US" sz="1400" dirty="0"/>
              <a:t>曼哈顿距离</a:t>
            </a:r>
            <a:endParaRPr lang="en-US" altLang="zh-CN"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en-US" altLang="zh-CN" dirty="0"/>
          </a:p>
        </p:txBody>
      </p:sp>
      <p:graphicFrame>
        <p:nvGraphicFramePr>
          <p:cNvPr id="7" name="对象 6">
            <a:extLst>
              <a:ext uri="{FF2B5EF4-FFF2-40B4-BE49-F238E27FC236}">
                <a16:creationId xmlns:a16="http://schemas.microsoft.com/office/drawing/2014/main" id="{74B93CB2-F6A7-4C37-9C61-E1D0B27D6F47}"/>
              </a:ext>
            </a:extLst>
          </p:cNvPr>
          <p:cNvGraphicFramePr>
            <a:graphicFrameLocks noChangeAspect="1"/>
          </p:cNvGraphicFramePr>
          <p:nvPr>
            <p:extLst>
              <p:ext uri="{D42A27DB-BD31-4B8C-83A1-F6EECF244321}">
                <p14:modId xmlns:p14="http://schemas.microsoft.com/office/powerpoint/2010/main" val="3428252399"/>
              </p:ext>
            </p:extLst>
          </p:nvPr>
        </p:nvGraphicFramePr>
        <p:xfrm>
          <a:off x="2704064" y="4367990"/>
          <a:ext cx="2477943" cy="846892"/>
        </p:xfrm>
        <a:graphic>
          <a:graphicData uri="http://schemas.openxmlformats.org/presentationml/2006/ole">
            <mc:AlternateContent xmlns:mc="http://schemas.openxmlformats.org/markup-compatibility/2006">
              <mc:Choice xmlns:v="urn:schemas-microsoft-com:vml" Requires="v">
                <p:oleObj spid="_x0000_s5130" r:id="rId4" imgW="1498600" imgH="508000" progId="Equation.DSMT4">
                  <p:embed/>
                </p:oleObj>
              </mc:Choice>
              <mc:Fallback>
                <p:oleObj r:id="rId4" imgW="1498600" imgH="508000" progId="Equation.DSMT4">
                  <p:embed/>
                  <p:pic>
                    <p:nvPicPr>
                      <p:cNvPr id="31" name="对象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4064" y="4367990"/>
                        <a:ext cx="2477943" cy="846892"/>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2D1E454C-8E70-41D6-9F90-872A1DA075E8}"/>
              </a:ext>
            </a:extLst>
          </p:cNvPr>
          <p:cNvGraphicFramePr>
            <a:graphicFrameLocks noChangeAspect="1"/>
          </p:cNvGraphicFramePr>
          <p:nvPr>
            <p:extLst>
              <p:ext uri="{D42A27DB-BD31-4B8C-83A1-F6EECF244321}">
                <p14:modId xmlns:p14="http://schemas.microsoft.com/office/powerpoint/2010/main" val="1095705898"/>
              </p:ext>
            </p:extLst>
          </p:nvPr>
        </p:nvGraphicFramePr>
        <p:xfrm>
          <a:off x="2646832" y="5486183"/>
          <a:ext cx="2523322" cy="772061"/>
        </p:xfrm>
        <a:graphic>
          <a:graphicData uri="http://schemas.openxmlformats.org/presentationml/2006/ole">
            <mc:AlternateContent xmlns:mc="http://schemas.openxmlformats.org/markup-compatibility/2006">
              <mc:Choice xmlns:v="urn:schemas-microsoft-com:vml" Requires="v">
                <p:oleObj spid="_x0000_s5131" r:id="rId6" imgW="1282700" imgH="393700" progId="Equation.DSMT4">
                  <p:embed/>
                </p:oleObj>
              </mc:Choice>
              <mc:Fallback>
                <p:oleObj r:id="rId6" imgW="1282700" imgH="393700" progId="Equation.DSMT4">
                  <p:embed/>
                  <p:pic>
                    <p:nvPicPr>
                      <p:cNvPr id="35" name="对象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6832" y="5486183"/>
                        <a:ext cx="2523322" cy="772061"/>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376523C3-A8BE-4056-A73D-F7A9C4DAA5FB}"/>
              </a:ext>
            </a:extLst>
          </p:cNvPr>
          <p:cNvSpPr/>
          <p:nvPr/>
        </p:nvSpPr>
        <p:spPr>
          <a:xfrm>
            <a:off x="5429250" y="3822981"/>
            <a:ext cx="6096000" cy="2308324"/>
          </a:xfrm>
          <a:prstGeom prst="rect">
            <a:avLst/>
          </a:prstGeom>
        </p:spPr>
        <p:txBody>
          <a:bodyPr>
            <a:spAutoFit/>
          </a:bodyPr>
          <a:lstStyle/>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r>
              <a:rPr lang="en-US" altLang="zh-CN" b="1" dirty="0"/>
              <a:t> </a:t>
            </a:r>
            <a:r>
              <a:rPr lang="zh-CN" altLang="zh-CN" sz="1400" dirty="0"/>
              <a:t>闵可夫斯基距离</a:t>
            </a:r>
            <a:endParaRPr lang="en-US" altLang="zh-CN"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en-US" altLang="zh-CN" dirty="0"/>
          </a:p>
          <a:p>
            <a:pPr lvl="1"/>
            <a:endParaRPr lang="en-US" altLang="zh-CN" b="1" dirty="0"/>
          </a:p>
          <a:p>
            <a:pPr marL="742939" lvl="1" indent="-285750">
              <a:buFont typeface="Wingdings" panose="05000000000000000000" pitchFamily="2" charset="2"/>
              <a:buChar char="p"/>
            </a:pPr>
            <a:r>
              <a:rPr lang="zh-CN" altLang="zh-CN" sz="1400" dirty="0"/>
              <a:t>切比雪夫距离</a:t>
            </a:r>
            <a:endParaRPr lang="en-US" altLang="zh-CN" sz="1400"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zh-CN" altLang="en-US" dirty="0"/>
          </a:p>
        </p:txBody>
      </p:sp>
      <p:graphicFrame>
        <p:nvGraphicFramePr>
          <p:cNvPr id="10" name="对象 9">
            <a:extLst>
              <a:ext uri="{FF2B5EF4-FFF2-40B4-BE49-F238E27FC236}">
                <a16:creationId xmlns:a16="http://schemas.microsoft.com/office/drawing/2014/main" id="{F6D25FEB-DF15-4DC4-9AE6-77F9B51B720B}"/>
              </a:ext>
            </a:extLst>
          </p:cNvPr>
          <p:cNvGraphicFramePr>
            <a:graphicFrameLocks noChangeAspect="1"/>
          </p:cNvGraphicFramePr>
          <p:nvPr>
            <p:extLst>
              <p:ext uri="{D42A27DB-BD31-4B8C-83A1-F6EECF244321}">
                <p14:modId xmlns:p14="http://schemas.microsoft.com/office/powerpoint/2010/main" val="2400109593"/>
              </p:ext>
            </p:extLst>
          </p:nvPr>
        </p:nvGraphicFramePr>
        <p:xfrm>
          <a:off x="7264220" y="4385722"/>
          <a:ext cx="2426060" cy="829160"/>
        </p:xfrm>
        <a:graphic>
          <a:graphicData uri="http://schemas.openxmlformats.org/presentationml/2006/ole">
            <mc:AlternateContent xmlns:mc="http://schemas.openxmlformats.org/markup-compatibility/2006">
              <mc:Choice xmlns:v="urn:schemas-microsoft-com:vml" Requires="v">
                <p:oleObj spid="_x0000_s5132" r:id="rId8" imgW="1498600" imgH="508000" progId="Equation.DSMT4">
                  <p:embed/>
                </p:oleObj>
              </mc:Choice>
              <mc:Fallback>
                <p:oleObj r:id="rId8" imgW="1498600" imgH="508000" progId="Equation.DSMT4">
                  <p:embed/>
                  <p:pic>
                    <p:nvPicPr>
                      <p:cNvPr id="41" name="对象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4220" y="4385722"/>
                        <a:ext cx="2426060" cy="829160"/>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01B6D82E-090F-44C3-851F-35F17BDC52C0}"/>
              </a:ext>
            </a:extLst>
          </p:cNvPr>
          <p:cNvGraphicFramePr>
            <a:graphicFrameLocks noChangeAspect="1"/>
          </p:cNvGraphicFramePr>
          <p:nvPr>
            <p:extLst>
              <p:ext uri="{D42A27DB-BD31-4B8C-83A1-F6EECF244321}">
                <p14:modId xmlns:p14="http://schemas.microsoft.com/office/powerpoint/2010/main" val="1665907173"/>
              </p:ext>
            </p:extLst>
          </p:nvPr>
        </p:nvGraphicFramePr>
        <p:xfrm>
          <a:off x="7019480" y="5578179"/>
          <a:ext cx="3288145" cy="609600"/>
        </p:xfrm>
        <a:graphic>
          <a:graphicData uri="http://schemas.openxmlformats.org/presentationml/2006/ole">
            <mc:AlternateContent xmlns:mc="http://schemas.openxmlformats.org/markup-compatibility/2006">
              <mc:Choice xmlns:v="urn:schemas-microsoft-com:vml" Requires="v">
                <p:oleObj spid="_x0000_s5133" r:id="rId10" imgW="1688465" imgH="317500" progId="Equation.DSMT4">
                  <p:embed/>
                </p:oleObj>
              </mc:Choice>
              <mc:Fallback>
                <p:oleObj r:id="rId10" imgW="1688465" imgH="317500" progId="Equation.DSMT4">
                  <p:embed/>
                  <p:pic>
                    <p:nvPicPr>
                      <p:cNvPr id="46" name="对象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9480" y="5578179"/>
                        <a:ext cx="3288145" cy="609600"/>
                      </a:xfrm>
                      <a:prstGeom prst="rect">
                        <a:avLst/>
                      </a:prstGeom>
                      <a:noFill/>
                    </p:spPr>
                  </p:pic>
                </p:oleObj>
              </mc:Fallback>
            </mc:AlternateContent>
          </a:graphicData>
        </a:graphic>
      </p:graphicFrame>
    </p:spTree>
    <p:extLst>
      <p:ext uri="{BB962C8B-B14F-4D97-AF65-F5344CB8AC3E}">
        <p14:creationId xmlns:p14="http://schemas.microsoft.com/office/powerpoint/2010/main" val="13204496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3.3.1 K-Means</a:t>
            </a:r>
            <a:r>
              <a:rPr lang="zh-CN" altLang="en-US" dirty="0"/>
              <a:t>聚类算法</a:t>
            </a:r>
          </a:p>
        </p:txBody>
      </p:sp>
      <p:sp>
        <p:nvSpPr>
          <p:cNvPr id="12" name="矩形 11">
            <a:extLst>
              <a:ext uri="{FF2B5EF4-FFF2-40B4-BE49-F238E27FC236}">
                <a16:creationId xmlns:a16="http://schemas.microsoft.com/office/drawing/2014/main" id="{FB779830-1D3E-463A-93D3-8AC654D622F9}"/>
              </a:ext>
            </a:extLst>
          </p:cNvPr>
          <p:cNvSpPr/>
          <p:nvPr/>
        </p:nvSpPr>
        <p:spPr>
          <a:xfrm>
            <a:off x="1160865" y="1996132"/>
            <a:ext cx="8820043"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1600" dirty="0"/>
              <a:t>K-Means</a:t>
            </a:r>
            <a:r>
              <a:rPr lang="zh-CN" altLang="zh-CN" sz="1600" dirty="0"/>
              <a:t>算法是解决聚类问题的一种经典算法简单快速，对于处理大数据集，该算法是相对可伸缩的和高效</a:t>
            </a:r>
            <a:endParaRPr lang="zh-CN" altLang="en-US" sz="1600" dirty="0"/>
          </a:p>
        </p:txBody>
      </p:sp>
      <p:pic>
        <p:nvPicPr>
          <p:cNvPr id="13" name="图片 12">
            <a:extLst>
              <a:ext uri="{FF2B5EF4-FFF2-40B4-BE49-F238E27FC236}">
                <a16:creationId xmlns:a16="http://schemas.microsoft.com/office/drawing/2014/main" id="{C46A1022-7C38-4B3C-A30C-599A789C6822}"/>
              </a:ext>
            </a:extLst>
          </p:cNvPr>
          <p:cNvPicPr>
            <a:picLocks noChangeAspect="1"/>
          </p:cNvPicPr>
          <p:nvPr/>
        </p:nvPicPr>
        <p:blipFill rotWithShape="1">
          <a:blip r:embed="rId3"/>
          <a:srcRect l="6556"/>
          <a:stretch/>
        </p:blipFill>
        <p:spPr>
          <a:xfrm>
            <a:off x="3115949" y="2646237"/>
            <a:ext cx="5960101" cy="3708000"/>
          </a:xfrm>
          <a:prstGeom prst="rect">
            <a:avLst/>
          </a:prstGeom>
        </p:spPr>
      </p:pic>
    </p:spTree>
    <p:extLst>
      <p:ext uri="{BB962C8B-B14F-4D97-AF65-F5344CB8AC3E}">
        <p14:creationId xmlns:p14="http://schemas.microsoft.com/office/powerpoint/2010/main" val="226213739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3.4 </a:t>
            </a:r>
            <a:r>
              <a:rPr lang="zh-CN" altLang="en-US" dirty="0"/>
              <a:t>基于密度聚类算法</a:t>
            </a:r>
          </a:p>
        </p:txBody>
      </p:sp>
      <p:sp>
        <p:nvSpPr>
          <p:cNvPr id="4" name="矩形 3">
            <a:extLst>
              <a:ext uri="{FF2B5EF4-FFF2-40B4-BE49-F238E27FC236}">
                <a16:creationId xmlns:a16="http://schemas.microsoft.com/office/drawing/2014/main" id="{4062DEBB-AA7E-4620-9C51-94F84950C001}"/>
              </a:ext>
            </a:extLst>
          </p:cNvPr>
          <p:cNvSpPr/>
          <p:nvPr/>
        </p:nvSpPr>
        <p:spPr>
          <a:xfrm>
            <a:off x="1095211" y="1821475"/>
            <a:ext cx="9195661"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DBSCAN</a:t>
            </a:r>
          </a:p>
          <a:p>
            <a:pPr marL="742939" lvl="1" indent="-285750">
              <a:lnSpc>
                <a:spcPct val="150000"/>
              </a:lnSpc>
              <a:buFont typeface="Wingdings" panose="05000000000000000000" pitchFamily="2" charset="2"/>
              <a:buChar char="p"/>
            </a:pPr>
            <a:r>
              <a:rPr lang="en-US" altLang="zh-CN" sz="1400" dirty="0"/>
              <a:t>DBSCAN </a:t>
            </a:r>
            <a:r>
              <a:rPr lang="zh-CN" altLang="zh-CN" sz="1400" dirty="0"/>
              <a:t>（</a:t>
            </a:r>
            <a:r>
              <a:rPr lang="en-US" altLang="zh-CN" sz="1400" dirty="0"/>
              <a:t>Density-Based Spatial Clustering of Application with Noise</a:t>
            </a:r>
            <a:r>
              <a:rPr lang="zh-CN" altLang="zh-CN" sz="1400" dirty="0"/>
              <a:t>，具有噪声的基于密度的空间聚类应用）是一种基于高密度连接区域的密度聚类算法</a:t>
            </a:r>
            <a:endParaRPr lang="zh-CN" altLang="en-US" sz="1400" dirty="0"/>
          </a:p>
        </p:txBody>
      </p:sp>
      <p:sp>
        <p:nvSpPr>
          <p:cNvPr id="5" name="矩形 4">
            <a:extLst>
              <a:ext uri="{FF2B5EF4-FFF2-40B4-BE49-F238E27FC236}">
                <a16:creationId xmlns:a16="http://schemas.microsoft.com/office/drawing/2014/main" id="{03E14945-8B94-4229-B196-07C9889BEE54}"/>
              </a:ext>
            </a:extLst>
          </p:cNvPr>
          <p:cNvSpPr/>
          <p:nvPr/>
        </p:nvSpPr>
        <p:spPr>
          <a:xfrm>
            <a:off x="1095211" y="3083815"/>
            <a:ext cx="9195660" cy="1661993"/>
          </a:xfrm>
          <a:prstGeom prst="rect">
            <a:avLst/>
          </a:prstGeom>
        </p:spPr>
        <p:txBody>
          <a:bodyPr wrap="square">
            <a:spAutoFit/>
          </a:bodyPr>
          <a:lstStyle/>
          <a:p>
            <a:pPr marL="285750" indent="-285750">
              <a:buFont typeface="Wingdings" panose="05000000000000000000" pitchFamily="2" charset="2"/>
              <a:buChar char="n"/>
            </a:pPr>
            <a:r>
              <a:rPr lang="en-US" altLang="zh-CN" dirty="0"/>
              <a:t>DBSCAN</a:t>
            </a:r>
            <a:r>
              <a:rPr lang="zh-CN" altLang="zh-CN" dirty="0"/>
              <a:t>算法流程</a:t>
            </a:r>
            <a:endParaRPr lang="en-US" altLang="zh-CN" dirty="0"/>
          </a:p>
          <a:p>
            <a:endParaRPr lang="en-US" altLang="zh-CN" sz="1400" dirty="0"/>
          </a:p>
          <a:p>
            <a:pPr marL="742939" lvl="1" indent="-285750">
              <a:buFont typeface="Wingdings" panose="05000000000000000000" pitchFamily="2" charset="2"/>
              <a:buChar char="p"/>
            </a:pPr>
            <a:r>
              <a:rPr lang="zh-CN" altLang="zh-CN" sz="1400" dirty="0"/>
              <a:t>从任意对象</a:t>
            </a:r>
            <a:r>
              <a:rPr lang="en-US" altLang="zh-CN" sz="1400" i="1" dirty="0"/>
              <a:t>P </a:t>
            </a:r>
            <a:r>
              <a:rPr lang="zh-CN" altLang="zh-CN" sz="1400" dirty="0"/>
              <a:t>开始根据阈值和参数通过广度优先搜索提取从</a:t>
            </a:r>
            <a:r>
              <a:rPr lang="en-US" altLang="zh-CN" sz="1400" i="1" dirty="0"/>
              <a:t>P </a:t>
            </a:r>
            <a:r>
              <a:rPr lang="zh-CN" altLang="zh-CN" sz="1400" dirty="0"/>
              <a:t>密度可达的所有对象，得到一个聚类</a:t>
            </a:r>
            <a:endParaRPr lang="en-US" altLang="zh-CN" sz="1400" dirty="0"/>
          </a:p>
          <a:p>
            <a:pPr marL="742939" lvl="1" indent="-285750">
              <a:buFont typeface="Wingdings" panose="05000000000000000000" pitchFamily="2" charset="2"/>
              <a:buChar char="p"/>
            </a:pPr>
            <a:endParaRPr lang="en-US" altLang="zh-CN" sz="1400" dirty="0"/>
          </a:p>
          <a:p>
            <a:pPr marL="742939" lvl="1" indent="-285750">
              <a:buFont typeface="Wingdings" panose="05000000000000000000" pitchFamily="2" charset="2"/>
              <a:buChar char="p"/>
            </a:pPr>
            <a:r>
              <a:rPr lang="zh-CN" altLang="zh-CN" sz="1400" dirty="0"/>
              <a:t>若</a:t>
            </a:r>
            <a:r>
              <a:rPr lang="en-US" altLang="zh-CN" sz="1400" i="1" dirty="0"/>
              <a:t>P </a:t>
            </a:r>
            <a:r>
              <a:rPr lang="zh-CN" altLang="zh-CN" sz="1400" dirty="0"/>
              <a:t>是核心对象，则可以一次标记相应对象为当前类并以此为基础进行扩展</a:t>
            </a:r>
            <a:endParaRPr lang="en-US" altLang="zh-CN" sz="1400" dirty="0"/>
          </a:p>
          <a:p>
            <a:pPr marL="742939" lvl="1" indent="-285750">
              <a:buFont typeface="Wingdings" panose="05000000000000000000" pitchFamily="2" charset="2"/>
              <a:buChar char="p"/>
            </a:pPr>
            <a:endParaRPr lang="en-US" altLang="zh-CN" sz="1400" dirty="0"/>
          </a:p>
          <a:p>
            <a:pPr marL="742939" lvl="1" indent="-285750">
              <a:buFont typeface="Wingdings" panose="05000000000000000000" pitchFamily="2" charset="2"/>
              <a:buChar char="p"/>
            </a:pPr>
            <a:r>
              <a:rPr lang="zh-CN" altLang="zh-CN" sz="1400" dirty="0"/>
              <a:t>得到一个完整的聚类后，再选择一个新的对象重复上述过程。若</a:t>
            </a:r>
            <a:r>
              <a:rPr lang="en-US" altLang="zh-CN" sz="1400" i="1" dirty="0"/>
              <a:t>P </a:t>
            </a:r>
            <a:r>
              <a:rPr lang="zh-CN" altLang="zh-CN" sz="1400" dirty="0"/>
              <a:t>是边界对象，则将其标记为噪声并舍弃</a:t>
            </a:r>
            <a:endParaRPr lang="zh-CN" altLang="en-US" sz="1400" dirty="0"/>
          </a:p>
        </p:txBody>
      </p:sp>
      <p:sp>
        <p:nvSpPr>
          <p:cNvPr id="6" name="矩形 5">
            <a:extLst>
              <a:ext uri="{FF2B5EF4-FFF2-40B4-BE49-F238E27FC236}">
                <a16:creationId xmlns:a16="http://schemas.microsoft.com/office/drawing/2014/main" id="{19A91BEB-2565-405A-9C4C-CF0B0CB348B7}"/>
              </a:ext>
            </a:extLst>
          </p:cNvPr>
          <p:cNvSpPr/>
          <p:nvPr/>
        </p:nvSpPr>
        <p:spPr>
          <a:xfrm>
            <a:off x="1219197" y="4958584"/>
            <a:ext cx="10450297" cy="2086405"/>
          </a:xfrm>
          <a:prstGeom prst="rect">
            <a:avLst/>
          </a:prstGeom>
        </p:spPr>
        <p:txBody>
          <a:bodyPr wrap="none">
            <a:spAutoFit/>
          </a:bodyPr>
          <a:lstStyle/>
          <a:p>
            <a:pPr marL="285750" indent="-285750">
              <a:buFont typeface="Wingdings" panose="05000000000000000000" pitchFamily="2" charset="2"/>
              <a:buChar char="n"/>
            </a:pPr>
            <a:r>
              <a:rPr lang="en-US" altLang="zh-CN" dirty="0"/>
              <a:t>DBSCAN</a:t>
            </a:r>
            <a:r>
              <a:rPr lang="zh-CN" altLang="zh-CN" dirty="0"/>
              <a:t>算法</a:t>
            </a:r>
            <a:r>
              <a:rPr lang="zh-CN" altLang="en-US" dirty="0"/>
              <a:t>缺陷</a:t>
            </a:r>
            <a:endParaRPr lang="en-US" altLang="zh-CN" dirty="0"/>
          </a:p>
          <a:p>
            <a:pPr marL="285750" indent="-285750">
              <a:buFont typeface="Wingdings" panose="05000000000000000000" pitchFamily="2" charset="2"/>
              <a:buChar char="n"/>
            </a:pPr>
            <a:endParaRPr lang="en-US" altLang="zh-CN" dirty="0"/>
          </a:p>
          <a:p>
            <a:pPr marL="742939" lvl="1" indent="-285750">
              <a:buFont typeface="Wingdings" panose="05000000000000000000" pitchFamily="2" charset="2"/>
              <a:buChar char="p"/>
            </a:pPr>
            <a:r>
              <a:rPr lang="zh-CN" altLang="en-US" sz="1400" dirty="0"/>
              <a:t>聚类的结果与参数关系较大：阈值过大容易将同一聚类分割；阈值过小容易将不同聚类合并</a:t>
            </a:r>
          </a:p>
          <a:p>
            <a:pPr marL="742939" lvl="1" indent="-285750">
              <a:buFont typeface="Wingdings" panose="05000000000000000000" pitchFamily="2" charset="2"/>
              <a:buChar char="p"/>
            </a:pPr>
            <a:endParaRPr lang="en-US" altLang="zh-CN" sz="1400" dirty="0"/>
          </a:p>
          <a:p>
            <a:pPr marL="742939" lvl="1" indent="-285750">
              <a:buFont typeface="Wingdings" panose="05000000000000000000" pitchFamily="2" charset="2"/>
              <a:buChar char="p"/>
            </a:pPr>
            <a:r>
              <a:rPr lang="zh-CN" altLang="en-US" sz="1400" dirty="0"/>
              <a:t>固定的阈值参数对于稀疏程度不同的数据不具适应性：密度小的区域同一聚类易被分割；密度大的区域不同聚类易被合并</a:t>
            </a:r>
          </a:p>
          <a:p>
            <a:pPr marL="742939" lvl="1" indent="-285750">
              <a:buFont typeface="Wingdings" panose="05000000000000000000" pitchFamily="2" charset="2"/>
              <a:buChar char="p"/>
            </a:pPr>
            <a:endParaRPr lang="zh-CN" altLang="en-US" sz="1400" dirty="0"/>
          </a:p>
          <a:p>
            <a:pPr marL="742939" lvl="1" indent="-285750">
              <a:buFont typeface="Wingdings" panose="05000000000000000000" pitchFamily="2" charset="2"/>
              <a:buChar char="p"/>
            </a:pPr>
            <a:endParaRPr lang="en-US" altLang="zh-CN" sz="1400" dirty="0"/>
          </a:p>
          <a:p>
            <a:pPr>
              <a:lnSpc>
                <a:spcPct val="150000"/>
              </a:lnSpc>
            </a:pPr>
            <a:endParaRPr lang="en-US" altLang="zh-CN" dirty="0"/>
          </a:p>
        </p:txBody>
      </p:sp>
    </p:spTree>
    <p:extLst>
      <p:ext uri="{BB962C8B-B14F-4D97-AF65-F5344CB8AC3E}">
        <p14:creationId xmlns:p14="http://schemas.microsoft.com/office/powerpoint/2010/main" val="31612457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3.5 </a:t>
            </a:r>
            <a:r>
              <a:rPr lang="zh-CN" altLang="en-US" dirty="0"/>
              <a:t>基于网格聚类算法</a:t>
            </a:r>
          </a:p>
        </p:txBody>
      </p:sp>
      <p:sp>
        <p:nvSpPr>
          <p:cNvPr id="4" name="矩形 3">
            <a:extLst>
              <a:ext uri="{FF2B5EF4-FFF2-40B4-BE49-F238E27FC236}">
                <a16:creationId xmlns:a16="http://schemas.microsoft.com/office/drawing/2014/main" id="{90C00045-95B4-4981-8380-FEBE9A7FB550}"/>
              </a:ext>
            </a:extLst>
          </p:cNvPr>
          <p:cNvSpPr/>
          <p:nvPr/>
        </p:nvSpPr>
        <p:spPr>
          <a:xfrm>
            <a:off x="1048718" y="1914873"/>
            <a:ext cx="9087173" cy="135626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网格聚类算法</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zh-CN" sz="1600" dirty="0"/>
              <a:t>采用一个多分辨率的网格数据结构，即将空间量化为有限数目的单元，这些单元形成了网格结构，所有的聚类操作都在网格上进行</a:t>
            </a:r>
            <a:endParaRPr lang="zh-CN" altLang="en-US" sz="1600" dirty="0"/>
          </a:p>
        </p:txBody>
      </p:sp>
      <p:sp>
        <p:nvSpPr>
          <p:cNvPr id="5" name="矩形 4">
            <a:extLst>
              <a:ext uri="{FF2B5EF4-FFF2-40B4-BE49-F238E27FC236}">
                <a16:creationId xmlns:a16="http://schemas.microsoft.com/office/drawing/2014/main" id="{C0045782-5CB7-4605-B83F-D711447DDF72}"/>
              </a:ext>
            </a:extLst>
          </p:cNvPr>
          <p:cNvSpPr/>
          <p:nvPr/>
        </p:nvSpPr>
        <p:spPr>
          <a:xfrm>
            <a:off x="1048718" y="3363874"/>
            <a:ext cx="9087173" cy="323165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经典算法介绍</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en-US" altLang="zh-CN" sz="1600" dirty="0"/>
              <a:t>STING</a:t>
            </a:r>
            <a:r>
              <a:rPr lang="zh-CN" altLang="zh-CN" sz="1600" dirty="0"/>
              <a:t>（</a:t>
            </a:r>
            <a:r>
              <a:rPr lang="en-US" altLang="zh-CN" sz="1600" dirty="0"/>
              <a:t>STatistical INformation Grid</a:t>
            </a:r>
            <a:r>
              <a:rPr lang="zh-CN" altLang="zh-CN" sz="1600" dirty="0"/>
              <a:t>，统计信息网格）</a:t>
            </a:r>
            <a:endParaRPr lang="en-US" altLang="zh-CN" sz="1600" dirty="0"/>
          </a:p>
          <a:p>
            <a:pPr marL="1200127" lvl="2" indent="-285750">
              <a:lnSpc>
                <a:spcPct val="150000"/>
              </a:lnSpc>
              <a:buFont typeface="Century Gothic" panose="020B0502020202020204" pitchFamily="34" charset="0"/>
              <a:buChar char="―"/>
            </a:pPr>
            <a:r>
              <a:rPr lang="zh-CN" altLang="zh-CN" sz="1400" dirty="0"/>
              <a:t>针对不同级别的分辨率，通常存在多个级别的矩形单元，这些单元形成了一个层次结构——高层的每个单元被划分为多个低一层的单元</a:t>
            </a:r>
            <a:endParaRPr lang="en-US" altLang="zh-CN" sz="1400" dirty="0"/>
          </a:p>
          <a:p>
            <a:pPr marL="1200127" lvl="2" indent="-285750">
              <a:buFont typeface="Century Gothic" panose="020B0502020202020204" pitchFamily="34" charset="0"/>
              <a:buChar char="―"/>
            </a:pPr>
            <a:endParaRPr lang="zh-CN" altLang="en-US" sz="1400" dirty="0"/>
          </a:p>
          <a:p>
            <a:pPr marL="742939" lvl="1" indent="-285750">
              <a:lnSpc>
                <a:spcPct val="150000"/>
              </a:lnSpc>
              <a:buFont typeface="Wingdings" panose="05000000000000000000" pitchFamily="2" charset="2"/>
              <a:buChar char="p"/>
            </a:pPr>
            <a:r>
              <a:rPr lang="en-US" altLang="zh-CN" dirty="0"/>
              <a:t>WaveCluster</a:t>
            </a:r>
            <a:r>
              <a:rPr lang="zh-CN" altLang="zh-CN" dirty="0"/>
              <a:t>（</a:t>
            </a:r>
            <a:r>
              <a:rPr lang="en-US" altLang="zh-CN" dirty="0"/>
              <a:t>Clustering using wavelet transformation</a:t>
            </a:r>
            <a:r>
              <a:rPr lang="zh-CN" altLang="zh-CN" dirty="0"/>
              <a:t>，采用小波变换聚类）</a:t>
            </a:r>
            <a:endParaRPr lang="en-US" altLang="zh-CN" dirty="0"/>
          </a:p>
          <a:p>
            <a:pPr marL="1200127" lvl="2" indent="-285750">
              <a:lnSpc>
                <a:spcPct val="150000"/>
              </a:lnSpc>
              <a:buFont typeface="Century Gothic" panose="020B0502020202020204" pitchFamily="34" charset="0"/>
              <a:buChar char="―"/>
            </a:pPr>
            <a:r>
              <a:rPr lang="zh-CN" altLang="zh-CN" sz="1400" dirty="0"/>
              <a:t>先通过在数据空间上加一个多维网格结构来汇总数据，然后采用一种小波变换来变换原特征空间，在变换后的空间中找到密集区域</a:t>
            </a:r>
            <a:endParaRPr lang="zh-CN" altLang="en-US" sz="1400" dirty="0"/>
          </a:p>
          <a:p>
            <a:endParaRPr lang="zh-CN" altLang="en-US" dirty="0"/>
          </a:p>
        </p:txBody>
      </p:sp>
    </p:spTree>
    <p:extLst>
      <p:ext uri="{BB962C8B-B14F-4D97-AF65-F5344CB8AC3E}">
        <p14:creationId xmlns:p14="http://schemas.microsoft.com/office/powerpoint/2010/main" val="5557128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数据挖掘常用算法</a:t>
            </a:r>
          </a:p>
        </p:txBody>
      </p:sp>
      <p:pic>
        <p:nvPicPr>
          <p:cNvPr id="11" name="图片 10">
            <a:extLst>
              <a:ext uri="{FF2B5EF4-FFF2-40B4-BE49-F238E27FC236}">
                <a16:creationId xmlns:a16="http://schemas.microsoft.com/office/drawing/2014/main" id="{CEB5D406-4367-49E0-B9C8-CCEEC5256204}"/>
              </a:ext>
            </a:extLst>
          </p:cNvPr>
          <p:cNvPicPr>
            <a:picLocks noChangeAspect="1"/>
          </p:cNvPicPr>
          <p:nvPr/>
        </p:nvPicPr>
        <p:blipFill>
          <a:blip r:embed="rId3"/>
          <a:stretch>
            <a:fillRect/>
          </a:stretch>
        </p:blipFill>
        <p:spPr>
          <a:xfrm>
            <a:off x="2419411" y="1705526"/>
            <a:ext cx="7353178" cy="4356000"/>
          </a:xfrm>
          <a:prstGeom prst="rect">
            <a:avLst/>
          </a:prstGeom>
        </p:spPr>
      </p:pic>
    </p:spTree>
    <p:extLst>
      <p:ext uri="{BB962C8B-B14F-4D97-AF65-F5344CB8AC3E}">
        <p14:creationId xmlns:p14="http://schemas.microsoft.com/office/powerpoint/2010/main" val="236911153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3.6 </a:t>
            </a:r>
            <a:r>
              <a:rPr lang="zh-CN" altLang="en-US" dirty="0"/>
              <a:t>基于模型聚类算法</a:t>
            </a:r>
          </a:p>
        </p:txBody>
      </p:sp>
      <p:sp>
        <p:nvSpPr>
          <p:cNvPr id="4" name="矩形 3">
            <a:extLst>
              <a:ext uri="{FF2B5EF4-FFF2-40B4-BE49-F238E27FC236}">
                <a16:creationId xmlns:a16="http://schemas.microsoft.com/office/drawing/2014/main" id="{22F7E331-0088-4BFA-831F-6199FECF1D60}"/>
              </a:ext>
            </a:extLst>
          </p:cNvPr>
          <p:cNvSpPr/>
          <p:nvPr/>
        </p:nvSpPr>
        <p:spPr>
          <a:xfrm>
            <a:off x="1048718" y="1923319"/>
            <a:ext cx="9412638" cy="79233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模型聚类算法</a:t>
            </a:r>
            <a:endParaRPr lang="en-US" altLang="zh-CN" dirty="0"/>
          </a:p>
          <a:p>
            <a:pPr marL="742939" lvl="1" indent="-285750">
              <a:lnSpc>
                <a:spcPct val="150000"/>
              </a:lnSpc>
              <a:buFont typeface="Wingdings" panose="05000000000000000000" pitchFamily="2" charset="2"/>
              <a:buChar char="p"/>
            </a:pPr>
            <a:r>
              <a:rPr lang="zh-CN" altLang="zh-CN" sz="1400" dirty="0"/>
              <a:t>是为每一个聚类假定了一个模型，寻找数据对给定模型的最佳拟合</a:t>
            </a:r>
            <a:endParaRPr lang="zh-CN" altLang="en-US" sz="1400" dirty="0"/>
          </a:p>
        </p:txBody>
      </p:sp>
      <p:sp>
        <p:nvSpPr>
          <p:cNvPr id="5" name="矩形 4">
            <a:extLst>
              <a:ext uri="{FF2B5EF4-FFF2-40B4-BE49-F238E27FC236}">
                <a16:creationId xmlns:a16="http://schemas.microsoft.com/office/drawing/2014/main" id="{6A1BE55A-F8A3-46DD-BFE5-83AD073EAF1F}"/>
              </a:ext>
            </a:extLst>
          </p:cNvPr>
          <p:cNvSpPr/>
          <p:nvPr/>
        </p:nvSpPr>
        <p:spPr>
          <a:xfrm>
            <a:off x="1048718" y="2834937"/>
            <a:ext cx="10352546" cy="356232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经典算法介绍</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en-US" sz="1600" dirty="0"/>
              <a:t>统计学方法</a:t>
            </a:r>
            <a:r>
              <a:rPr lang="en-US" altLang="zh-CN" sz="1600" dirty="0"/>
              <a:t>(EM</a:t>
            </a:r>
            <a:r>
              <a:rPr lang="zh-CN" altLang="en-US" sz="1600" dirty="0"/>
              <a:t>和</a:t>
            </a:r>
            <a:r>
              <a:rPr lang="en-US" altLang="zh-CN" sz="1600" dirty="0"/>
              <a:t>COBWEB</a:t>
            </a:r>
            <a:r>
              <a:rPr lang="zh-CN" altLang="en-US" sz="1600" dirty="0"/>
              <a:t>算法</a:t>
            </a:r>
            <a:r>
              <a:rPr lang="en-US" altLang="zh-CN" sz="1600" dirty="0"/>
              <a:t>)</a:t>
            </a:r>
          </a:p>
          <a:p>
            <a:pPr marL="1200127" lvl="2" indent="-285750">
              <a:lnSpc>
                <a:spcPct val="150000"/>
              </a:lnSpc>
              <a:buFont typeface="Century Gothic" panose="020B0502020202020204" pitchFamily="34" charset="0"/>
              <a:buChar char="―"/>
            </a:pPr>
            <a:r>
              <a:rPr lang="zh-CN" altLang="en-US" sz="1400" dirty="0"/>
              <a:t>概念聚类是机器学习中的一种聚类方法，给出一组未标记的数据对象，它产生一个分类模式。概念聚类除了确定相似对象的分组外，还为每组对象发现了特征描述，即每组对象代表了一个概念或类</a:t>
            </a:r>
          </a:p>
          <a:p>
            <a:pPr marL="1200127" lvl="2" indent="-285750">
              <a:lnSpc>
                <a:spcPct val="150000"/>
              </a:lnSpc>
              <a:buFont typeface="Century Gothic" panose="020B0502020202020204" pitchFamily="34" charset="0"/>
              <a:buChar char="―"/>
            </a:pPr>
            <a:r>
              <a:rPr lang="zh-CN" altLang="en-US" sz="1400" dirty="0"/>
              <a:t>概念聚类过程主要有两个步骤：首先，完成聚类；其次，进行特征描述</a:t>
            </a:r>
          </a:p>
          <a:p>
            <a:pPr marL="1200127" lvl="2" indent="-285750">
              <a:lnSpc>
                <a:spcPts val="1180"/>
              </a:lnSpc>
              <a:buFont typeface="Century Gothic" panose="020B0502020202020204" pitchFamily="34" charset="0"/>
              <a:buChar char="―"/>
            </a:pPr>
            <a:endParaRPr lang="zh-CN" altLang="en-US" sz="1400" dirty="0"/>
          </a:p>
          <a:p>
            <a:pPr marL="742939" lvl="1" indent="-285750">
              <a:lnSpc>
                <a:spcPct val="150000"/>
              </a:lnSpc>
              <a:buFont typeface="Wingdings" panose="05000000000000000000" pitchFamily="2" charset="2"/>
              <a:buChar char="p"/>
            </a:pPr>
            <a:r>
              <a:rPr lang="zh-CN" altLang="en-US" dirty="0"/>
              <a:t>神经网络方法</a:t>
            </a:r>
            <a:r>
              <a:rPr lang="en-US" altLang="zh-CN" dirty="0"/>
              <a:t>(SOM</a:t>
            </a:r>
            <a:r>
              <a:rPr lang="zh-CN" altLang="en-US" dirty="0"/>
              <a:t>算法</a:t>
            </a:r>
            <a:r>
              <a:rPr lang="en-US" altLang="zh-CN" dirty="0"/>
              <a:t>)</a:t>
            </a:r>
          </a:p>
          <a:p>
            <a:pPr marL="1200127" lvl="2" indent="-285750">
              <a:lnSpc>
                <a:spcPct val="150000"/>
              </a:lnSpc>
              <a:buFont typeface="Century Gothic" panose="020B0502020202020204" pitchFamily="34" charset="0"/>
              <a:buChar char="―"/>
            </a:pPr>
            <a:r>
              <a:rPr lang="zh-CN" altLang="en-US" sz="1400" dirty="0"/>
              <a:t>神经网络方法将每个簇描述成一个模型。模型作为聚类的一个“原型”，不一定对应一个特定的数据实例或对象</a:t>
            </a:r>
          </a:p>
          <a:p>
            <a:pPr marL="1200127" lvl="2" indent="-285750">
              <a:lnSpc>
                <a:spcPct val="150000"/>
              </a:lnSpc>
              <a:buFont typeface="Century Gothic" panose="020B0502020202020204" pitchFamily="34" charset="0"/>
              <a:buChar char="―"/>
            </a:pPr>
            <a:r>
              <a:rPr lang="zh-CN" altLang="en-US" sz="1400" dirty="0"/>
              <a:t>神经网络聚类的两种方法：竞争学习方法与自组织特征图映射方法。神经网络聚类方法存在较长处理时间和复杂数据中复杂关系问题，还不适合处理大数据库</a:t>
            </a:r>
          </a:p>
        </p:txBody>
      </p:sp>
    </p:spTree>
    <p:extLst>
      <p:ext uri="{BB962C8B-B14F-4D97-AF65-F5344CB8AC3E}">
        <p14:creationId xmlns:p14="http://schemas.microsoft.com/office/powerpoint/2010/main" val="223917488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3.8 </a:t>
            </a:r>
            <a:r>
              <a:rPr lang="zh-CN" altLang="en-US" dirty="0"/>
              <a:t>聚类算法应用：海量视频检索</a:t>
            </a:r>
          </a:p>
        </p:txBody>
      </p:sp>
      <p:sp>
        <p:nvSpPr>
          <p:cNvPr id="4" name="矩形 3">
            <a:extLst>
              <a:ext uri="{FF2B5EF4-FFF2-40B4-BE49-F238E27FC236}">
                <a16:creationId xmlns:a16="http://schemas.microsoft.com/office/drawing/2014/main" id="{9D21C08D-1A1D-4861-BBE7-4FF13F66591F}"/>
              </a:ext>
            </a:extLst>
          </p:cNvPr>
          <p:cNvSpPr/>
          <p:nvPr/>
        </p:nvSpPr>
        <p:spPr>
          <a:xfrm>
            <a:off x="1048718" y="1858114"/>
            <a:ext cx="8885696" cy="143866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图像分割</a:t>
            </a:r>
            <a:endParaRPr lang="en-US" altLang="zh-CN" dirty="0"/>
          </a:p>
          <a:p>
            <a:pPr marL="742939" lvl="1" indent="-285750">
              <a:lnSpc>
                <a:spcPct val="150000"/>
              </a:lnSpc>
              <a:buFont typeface="Wingdings" panose="05000000000000000000" pitchFamily="2" charset="2"/>
              <a:buChar char="p"/>
            </a:pPr>
            <a:r>
              <a:rPr lang="zh-CN" altLang="zh-CN" sz="1400" dirty="0"/>
              <a:t>图像处理到图像分析的关键步骤，也是一种基本的计算机视觉技术，一般来说，图像分割是把图像分成每个区域并提取感兴趣目标的技术和过程。颜色、灰度、纹理是比较常见和主要的特性，目标可以对应多个区域，也可以对应单个区域，主要与实际应用和目标有关</a:t>
            </a:r>
            <a:endParaRPr lang="zh-CN" altLang="en-US" sz="1400" dirty="0"/>
          </a:p>
        </p:txBody>
      </p:sp>
      <p:sp>
        <p:nvSpPr>
          <p:cNvPr id="5" name="矩形 4">
            <a:extLst>
              <a:ext uri="{FF2B5EF4-FFF2-40B4-BE49-F238E27FC236}">
                <a16:creationId xmlns:a16="http://schemas.microsoft.com/office/drawing/2014/main" id="{CA139CFC-0479-4BC2-94ED-70EBE633A843}"/>
              </a:ext>
            </a:extLst>
          </p:cNvPr>
          <p:cNvSpPr/>
          <p:nvPr/>
        </p:nvSpPr>
        <p:spPr>
          <a:xfrm>
            <a:off x="1535101" y="3356647"/>
            <a:ext cx="8289835"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t>K-Means</a:t>
            </a:r>
            <a:r>
              <a:rPr lang="zh-CN" altLang="zh-CN" sz="1400" dirty="0"/>
              <a:t>聚类算法简捷，具有很强的搜索能力，适合处理数据量大的应用场景，在数据挖掘和图像领域中得到了广泛的应用</a:t>
            </a:r>
            <a:endParaRPr lang="zh-CN" altLang="en-US" sz="1400" dirty="0"/>
          </a:p>
        </p:txBody>
      </p:sp>
      <p:pic>
        <p:nvPicPr>
          <p:cNvPr id="6" name="图片 11">
            <a:extLst>
              <a:ext uri="{FF2B5EF4-FFF2-40B4-BE49-F238E27FC236}">
                <a16:creationId xmlns:a16="http://schemas.microsoft.com/office/drawing/2014/main" id="{19C5977F-A6D9-4142-A9E8-B9A6FCE17C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9" t="4321" r="2090" b="3812"/>
          <a:stretch>
            <a:fillRect/>
          </a:stretch>
        </p:blipFill>
        <p:spPr bwMode="auto">
          <a:xfrm>
            <a:off x="3306733" y="3886450"/>
            <a:ext cx="5578534" cy="24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4513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52937" y="672916"/>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217611" y="4628673"/>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4949998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关键规则算法简介</a:t>
            </a:r>
          </a:p>
        </p:txBody>
      </p:sp>
      <p:sp>
        <p:nvSpPr>
          <p:cNvPr id="4" name="矩形 3">
            <a:extLst>
              <a:ext uri="{FF2B5EF4-FFF2-40B4-BE49-F238E27FC236}">
                <a16:creationId xmlns:a16="http://schemas.microsoft.com/office/drawing/2014/main" id="{D23B9FC8-0A15-4297-AF3A-640425D97AD4}"/>
              </a:ext>
            </a:extLst>
          </p:cNvPr>
          <p:cNvSpPr/>
          <p:nvPr/>
        </p:nvSpPr>
        <p:spPr>
          <a:xfrm>
            <a:off x="974886" y="1876320"/>
            <a:ext cx="9001294" cy="143866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关联规则</a:t>
            </a:r>
            <a:endParaRPr lang="en-US" altLang="zh-CN" dirty="0"/>
          </a:p>
          <a:p>
            <a:pPr marL="742939" lvl="1" indent="-285750">
              <a:lnSpc>
                <a:spcPct val="150000"/>
              </a:lnSpc>
              <a:buFont typeface="Wingdings" panose="05000000000000000000" pitchFamily="2" charset="2"/>
              <a:buChar char="p"/>
            </a:pPr>
            <a:r>
              <a:rPr lang="zh-CN" altLang="zh-CN" sz="1400" dirty="0"/>
              <a:t>数据挖掘中最活跃的研究方法之一，是指搜索业务系统中的所有细节或事务，找出所有能把一组事件或数据项与另一组事件或数据项联系起来的规则，以获得存在于数据库中的不为人知的或不能确定的信息，它侧重于确定数据中不同领域之间的联系，也是在无指导学习系统中挖掘本地模式的最普通形式</a:t>
            </a:r>
            <a:endParaRPr lang="zh-CN" altLang="en-US" sz="1400" dirty="0"/>
          </a:p>
        </p:txBody>
      </p:sp>
      <p:grpSp>
        <p:nvGrpSpPr>
          <p:cNvPr id="5" name="组合 4">
            <a:extLst>
              <a:ext uri="{FF2B5EF4-FFF2-40B4-BE49-F238E27FC236}">
                <a16:creationId xmlns:a16="http://schemas.microsoft.com/office/drawing/2014/main" id="{7F754145-AC89-429C-A705-1813729D1ECB}"/>
              </a:ext>
            </a:extLst>
          </p:cNvPr>
          <p:cNvGrpSpPr/>
          <p:nvPr/>
        </p:nvGrpSpPr>
        <p:grpSpPr>
          <a:xfrm>
            <a:off x="1826335" y="3516670"/>
            <a:ext cx="8149845" cy="2517141"/>
            <a:chOff x="232155" y="2872809"/>
            <a:chExt cx="8410192" cy="2597551"/>
          </a:xfrm>
        </p:grpSpPr>
        <p:pic>
          <p:nvPicPr>
            <p:cNvPr id="6" name="图片 5">
              <a:extLst>
                <a:ext uri="{FF2B5EF4-FFF2-40B4-BE49-F238E27FC236}">
                  <a16:creationId xmlns:a16="http://schemas.microsoft.com/office/drawing/2014/main" id="{B40FD8E4-1530-4450-8888-FF1D9670F6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28"/>
            <a:stretch>
              <a:fillRect/>
            </a:stretch>
          </p:blipFill>
          <p:spPr>
            <a:xfrm>
              <a:off x="5052069" y="4064921"/>
              <a:ext cx="2229415" cy="1405438"/>
            </a:xfrm>
            <a:prstGeom prst="rect">
              <a:avLst/>
            </a:prstGeom>
          </p:spPr>
        </p:pic>
        <p:pic>
          <p:nvPicPr>
            <p:cNvPr id="7" name="图片 6">
              <a:extLst>
                <a:ext uri="{FF2B5EF4-FFF2-40B4-BE49-F238E27FC236}">
                  <a16:creationId xmlns:a16="http://schemas.microsoft.com/office/drawing/2014/main" id="{4786B5A5-208D-434E-89CB-7E71108840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251"/>
            <a:stretch>
              <a:fillRect/>
            </a:stretch>
          </p:blipFill>
          <p:spPr>
            <a:xfrm>
              <a:off x="6401367" y="2872809"/>
              <a:ext cx="2240980" cy="1194365"/>
            </a:xfrm>
            <a:prstGeom prst="rect">
              <a:avLst/>
            </a:prstGeom>
          </p:spPr>
        </p:pic>
        <p:pic>
          <p:nvPicPr>
            <p:cNvPr id="8" name="图片 7">
              <a:extLst>
                <a:ext uri="{FF2B5EF4-FFF2-40B4-BE49-F238E27FC236}">
                  <a16:creationId xmlns:a16="http://schemas.microsoft.com/office/drawing/2014/main" id="{DFE2E938-D5EC-4900-9D02-D8218D8835E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751"/>
            <a:stretch>
              <a:fillRect/>
            </a:stretch>
          </p:blipFill>
          <p:spPr>
            <a:xfrm>
              <a:off x="4681538" y="2872809"/>
              <a:ext cx="2165313" cy="1194366"/>
            </a:xfrm>
            <a:prstGeom prst="rect">
              <a:avLst/>
            </a:prstGeom>
          </p:spPr>
        </p:pic>
        <p:pic>
          <p:nvPicPr>
            <p:cNvPr id="9" name="图片 8">
              <a:extLst>
                <a:ext uri="{FF2B5EF4-FFF2-40B4-BE49-F238E27FC236}">
                  <a16:creationId xmlns:a16="http://schemas.microsoft.com/office/drawing/2014/main" id="{B1832D08-C8CE-48C4-B08C-969533C9683E}"/>
                </a:ext>
              </a:extLst>
            </p:cNvPr>
            <p:cNvPicPr>
              <a:picLocks noChangeAspect="1"/>
            </p:cNvPicPr>
            <p:nvPr/>
          </p:nvPicPr>
          <p:blipFill rotWithShape="1">
            <a:blip r:embed="rId6">
              <a:extLst>
                <a:ext uri="{28A0092B-C50C-407E-A947-70E740481C1C}">
                  <a14:useLocalDpi xmlns:a14="http://schemas.microsoft.com/office/drawing/2010/main" val="0"/>
                </a:ext>
              </a:extLst>
            </a:blip>
            <a:srcRect l="18191" t="4057" r="51147" b="58876"/>
            <a:stretch>
              <a:fillRect/>
            </a:stretch>
          </p:blipFill>
          <p:spPr>
            <a:xfrm>
              <a:off x="232155" y="4067175"/>
              <a:ext cx="2336420" cy="1403185"/>
            </a:xfrm>
            <a:prstGeom prst="rect">
              <a:avLst/>
            </a:prstGeom>
          </p:spPr>
        </p:pic>
        <p:pic>
          <p:nvPicPr>
            <p:cNvPr id="10" name="图片 9">
              <a:extLst>
                <a:ext uri="{FF2B5EF4-FFF2-40B4-BE49-F238E27FC236}">
                  <a16:creationId xmlns:a16="http://schemas.microsoft.com/office/drawing/2014/main" id="{C77B20BB-531E-4071-B1F2-9403DF4F14C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6453"/>
            <a:stretch>
              <a:fillRect/>
            </a:stretch>
          </p:blipFill>
          <p:spPr>
            <a:xfrm>
              <a:off x="2581275" y="4067175"/>
              <a:ext cx="1303808" cy="1403185"/>
            </a:xfrm>
            <a:prstGeom prst="rect">
              <a:avLst/>
            </a:prstGeom>
          </p:spPr>
        </p:pic>
        <p:pic>
          <p:nvPicPr>
            <p:cNvPr id="11" name="图片 10">
              <a:extLst>
                <a:ext uri="{FF2B5EF4-FFF2-40B4-BE49-F238E27FC236}">
                  <a16:creationId xmlns:a16="http://schemas.microsoft.com/office/drawing/2014/main" id="{2BDC3F54-807F-48F6-9175-793EBFFD3A3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45019"/>
            <a:stretch>
              <a:fillRect/>
            </a:stretch>
          </p:blipFill>
          <p:spPr>
            <a:xfrm>
              <a:off x="3885083" y="4065346"/>
              <a:ext cx="1167930" cy="1405013"/>
            </a:xfrm>
            <a:prstGeom prst="rect">
              <a:avLst/>
            </a:prstGeom>
          </p:spPr>
        </p:pic>
        <p:grpSp>
          <p:nvGrpSpPr>
            <p:cNvPr id="12" name="组合 11">
              <a:extLst>
                <a:ext uri="{FF2B5EF4-FFF2-40B4-BE49-F238E27FC236}">
                  <a16:creationId xmlns:a16="http://schemas.microsoft.com/office/drawing/2014/main" id="{493A1A96-6051-4994-B300-80871B3BCB1C}"/>
                </a:ext>
              </a:extLst>
            </p:cNvPr>
            <p:cNvGrpSpPr/>
            <p:nvPr/>
          </p:nvGrpSpPr>
          <p:grpSpPr>
            <a:xfrm>
              <a:off x="6846851" y="4065346"/>
              <a:ext cx="1795495" cy="1405013"/>
              <a:chOff x="6818276" y="4448658"/>
              <a:chExt cx="1795495" cy="1593202"/>
            </a:xfrm>
          </p:grpSpPr>
          <p:sp>
            <p:nvSpPr>
              <p:cNvPr id="18" name="矩形 17">
                <a:extLst>
                  <a:ext uri="{FF2B5EF4-FFF2-40B4-BE49-F238E27FC236}">
                    <a16:creationId xmlns:a16="http://schemas.microsoft.com/office/drawing/2014/main" id="{F43EE636-3ABD-4197-9F14-26F4722A4FCB}"/>
                  </a:ext>
                </a:extLst>
              </p:cNvPr>
              <p:cNvSpPr/>
              <p:nvPr/>
            </p:nvSpPr>
            <p:spPr>
              <a:xfrm>
                <a:off x="6818276" y="4448658"/>
                <a:ext cx="1795495" cy="15932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5FC202C-C7ED-4259-8971-27C16EDC2C95}"/>
                  </a:ext>
                </a:extLst>
              </p:cNvPr>
              <p:cNvSpPr/>
              <p:nvPr/>
            </p:nvSpPr>
            <p:spPr>
              <a:xfrm>
                <a:off x="7252909" y="4694621"/>
                <a:ext cx="975868" cy="1078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0">
                <a:extLst>
                  <a:ext uri="{FF2B5EF4-FFF2-40B4-BE49-F238E27FC236}">
                    <a16:creationId xmlns:a16="http://schemas.microsoft.com/office/drawing/2014/main" id="{20D6BBA3-B10A-4249-9AC6-8C5EC2C045BA}"/>
                  </a:ext>
                </a:extLst>
              </p:cNvPr>
              <p:cNvSpPr>
                <a:spLocks noChangeArrowheads="1"/>
              </p:cNvSpPr>
              <p:nvPr/>
            </p:nvSpPr>
            <p:spPr bwMode="auto">
              <a:xfrm>
                <a:off x="7299391" y="4959346"/>
                <a:ext cx="879837" cy="39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819" tIns="13409" rIns="26819" bIns="13409">
                <a:spAutoFit/>
              </a:bodyPr>
              <a:lstStyle>
                <a:lvl1pPr>
                  <a:spcBef>
                    <a:spcPct val="20000"/>
                  </a:spcBef>
                  <a:buChar char="•"/>
                  <a:defRPr sz="40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35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3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5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More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3" name="图片 12">
              <a:extLst>
                <a:ext uri="{FF2B5EF4-FFF2-40B4-BE49-F238E27FC236}">
                  <a16:creationId xmlns:a16="http://schemas.microsoft.com/office/drawing/2014/main" id="{E3B6A4C9-43D9-4713-BD6E-4BD906EA26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155" y="2872809"/>
              <a:ext cx="1463973" cy="1194366"/>
            </a:xfrm>
            <a:prstGeom prst="rect">
              <a:avLst/>
            </a:prstGeom>
          </p:spPr>
        </p:pic>
        <p:pic>
          <p:nvPicPr>
            <p:cNvPr id="14" name="图片 13">
              <a:extLst>
                <a:ext uri="{FF2B5EF4-FFF2-40B4-BE49-F238E27FC236}">
                  <a16:creationId xmlns:a16="http://schemas.microsoft.com/office/drawing/2014/main" id="{CB8B7CA9-C383-480B-A715-59D1CB661789}"/>
                </a:ext>
              </a:extLst>
            </p:cNvPr>
            <p:cNvPicPr>
              <a:picLocks noChangeAspect="1"/>
            </p:cNvPicPr>
            <p:nvPr/>
          </p:nvPicPr>
          <p:blipFill rotWithShape="1">
            <a:blip r:embed="rId10">
              <a:extLst>
                <a:ext uri="{28A0092B-C50C-407E-A947-70E740481C1C}">
                  <a14:useLocalDpi xmlns:a14="http://schemas.microsoft.com/office/drawing/2010/main" val="0"/>
                </a:ext>
              </a:extLst>
            </a:blip>
            <a:srcRect t="21683" r="16096" b="28430"/>
            <a:stretch>
              <a:fillRect/>
            </a:stretch>
          </p:blipFill>
          <p:spPr>
            <a:xfrm>
              <a:off x="1689856" y="2872809"/>
              <a:ext cx="2991682" cy="1193430"/>
            </a:xfrm>
            <a:prstGeom prst="rect">
              <a:avLst/>
            </a:prstGeom>
          </p:spPr>
        </p:pic>
        <p:grpSp>
          <p:nvGrpSpPr>
            <p:cNvPr id="15" name="组合 14">
              <a:extLst>
                <a:ext uri="{FF2B5EF4-FFF2-40B4-BE49-F238E27FC236}">
                  <a16:creationId xmlns:a16="http://schemas.microsoft.com/office/drawing/2014/main" id="{2466F244-D686-4917-884E-207B4593C146}"/>
                </a:ext>
              </a:extLst>
            </p:cNvPr>
            <p:cNvGrpSpPr/>
            <p:nvPr/>
          </p:nvGrpSpPr>
          <p:grpSpPr>
            <a:xfrm>
              <a:off x="242198" y="3609983"/>
              <a:ext cx="6669086" cy="1157666"/>
              <a:chOff x="213623" y="4909748"/>
              <a:chExt cx="6669086" cy="627899"/>
            </a:xfrm>
          </p:grpSpPr>
          <p:sp>
            <p:nvSpPr>
              <p:cNvPr id="16" name="矩形 15">
                <a:extLst>
                  <a:ext uri="{FF2B5EF4-FFF2-40B4-BE49-F238E27FC236}">
                    <a16:creationId xmlns:a16="http://schemas.microsoft.com/office/drawing/2014/main" id="{DC4F792E-5790-44A3-8E85-54A2D1D4B2E6}"/>
                  </a:ext>
                </a:extLst>
              </p:cNvPr>
              <p:cNvSpPr/>
              <p:nvPr/>
            </p:nvSpPr>
            <p:spPr>
              <a:xfrm>
                <a:off x="213623" y="4909748"/>
                <a:ext cx="6301477" cy="627899"/>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BBA650F-98DF-48B5-B1EC-43F23E3174F5}"/>
                  </a:ext>
                </a:extLst>
              </p:cNvPr>
              <p:cNvSpPr>
                <a:spLocks noChangeArrowheads="1"/>
              </p:cNvSpPr>
              <p:nvPr/>
            </p:nvSpPr>
            <p:spPr bwMode="auto">
              <a:xfrm>
                <a:off x="232672" y="4927169"/>
                <a:ext cx="6650037" cy="234066"/>
              </a:xfrm>
              <a:prstGeom prst="rect">
                <a:avLst/>
              </a:prstGeom>
            </p:spPr>
            <p:txBody>
              <a:bodyPr wrap="square">
                <a:spAutoFit/>
              </a:bodyPr>
              <a:lstStyle/>
              <a:p>
                <a:pPr>
                  <a:lnSpc>
                    <a:spcPct val="150000"/>
                  </a:lnSpc>
                  <a:spcBef>
                    <a:spcPct val="0"/>
                  </a:spcBef>
                </a:pP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grpSp>
      <p:sp>
        <p:nvSpPr>
          <p:cNvPr id="21" name="矩形 20">
            <a:extLst>
              <a:ext uri="{FF2B5EF4-FFF2-40B4-BE49-F238E27FC236}">
                <a16:creationId xmlns:a16="http://schemas.microsoft.com/office/drawing/2014/main" id="{96D6F17E-5331-468B-A9C0-17EBF2F616DC}"/>
              </a:ext>
            </a:extLst>
          </p:cNvPr>
          <p:cNvSpPr/>
          <p:nvPr/>
        </p:nvSpPr>
        <p:spPr>
          <a:xfrm>
            <a:off x="1993370" y="4376439"/>
            <a:ext cx="6096000" cy="830997"/>
          </a:xfrm>
          <a:prstGeom prst="rect">
            <a:avLst/>
          </a:prstGeom>
        </p:spPr>
        <p:txBody>
          <a:bodyPr>
            <a:spAutoFit/>
          </a:bodyPr>
          <a:lstStyle/>
          <a:p>
            <a:r>
              <a:rPr lang="zh-CN" altLang="en-US" sz="1600" dirty="0">
                <a:solidFill>
                  <a:schemeClr val="bg1"/>
                </a:solidFill>
              </a:rPr>
              <a:t>应用市场：</a:t>
            </a:r>
            <a:r>
              <a:rPr lang="zh-CN" altLang="zh-CN" sz="1600" dirty="0">
                <a:solidFill>
                  <a:schemeClr val="bg1"/>
                </a:solidFill>
              </a:rPr>
              <a:t>市场货篮分析、交叉销售（</a:t>
            </a:r>
            <a:r>
              <a:rPr lang="en-US" altLang="zh-CN" sz="1600" dirty="0">
                <a:solidFill>
                  <a:schemeClr val="bg1"/>
                </a:solidFill>
              </a:rPr>
              <a:t>Crossing Sale</a:t>
            </a:r>
            <a:r>
              <a:rPr lang="zh-CN" altLang="zh-CN" sz="1600" dirty="0">
                <a:solidFill>
                  <a:schemeClr val="bg1"/>
                </a:solidFill>
              </a:rPr>
              <a:t>）、部分分类（</a:t>
            </a:r>
            <a:r>
              <a:rPr lang="en-US" altLang="zh-CN" sz="1600" dirty="0">
                <a:solidFill>
                  <a:schemeClr val="bg1"/>
                </a:solidFill>
              </a:rPr>
              <a:t>Partial Classification</a:t>
            </a:r>
            <a:r>
              <a:rPr lang="zh-CN" altLang="zh-CN" sz="1600" dirty="0">
                <a:solidFill>
                  <a:schemeClr val="bg1"/>
                </a:solidFill>
              </a:rPr>
              <a:t>）、金融服务（</a:t>
            </a:r>
            <a:r>
              <a:rPr lang="en-US" altLang="zh-CN" sz="1600" dirty="0">
                <a:solidFill>
                  <a:schemeClr val="bg1"/>
                </a:solidFill>
              </a:rPr>
              <a:t>Financial Service</a:t>
            </a:r>
            <a:r>
              <a:rPr lang="zh-CN" altLang="zh-CN" sz="1600" dirty="0">
                <a:solidFill>
                  <a:schemeClr val="bg1"/>
                </a:solidFill>
              </a:rPr>
              <a:t>），以及通信、互联网、电子商务</a:t>
            </a:r>
            <a:r>
              <a:rPr lang="en-US" altLang="zh-CN" sz="1600" dirty="0">
                <a:solidFill>
                  <a:schemeClr val="bg1"/>
                </a:solidFill>
              </a:rPr>
              <a:t> ······</a:t>
            </a:r>
            <a:endParaRPr lang="zh-CN" altLang="en-US" sz="1600" dirty="0">
              <a:solidFill>
                <a:schemeClr val="bg1"/>
              </a:solidFill>
            </a:endParaRPr>
          </a:p>
        </p:txBody>
      </p:sp>
    </p:spTree>
    <p:extLst>
      <p:ext uri="{BB962C8B-B14F-4D97-AF65-F5344CB8AC3E}">
        <p14:creationId xmlns:p14="http://schemas.microsoft.com/office/powerpoint/2010/main" val="4462375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关键规则算法简介</a:t>
            </a:r>
          </a:p>
        </p:txBody>
      </p:sp>
      <p:sp>
        <p:nvSpPr>
          <p:cNvPr id="4" name="矩形 3">
            <a:extLst>
              <a:ext uri="{FF2B5EF4-FFF2-40B4-BE49-F238E27FC236}">
                <a16:creationId xmlns:a16="http://schemas.microsoft.com/office/drawing/2014/main" id="{D23B9FC8-0A15-4297-AF3A-640425D97AD4}"/>
              </a:ext>
            </a:extLst>
          </p:cNvPr>
          <p:cNvSpPr/>
          <p:nvPr/>
        </p:nvSpPr>
        <p:spPr>
          <a:xfrm>
            <a:off x="943890" y="1826576"/>
            <a:ext cx="9614116" cy="159255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关联规则</a:t>
            </a:r>
            <a:r>
              <a:rPr lang="zh-CN" altLang="en-US" dirty="0"/>
              <a:t>概念</a:t>
            </a:r>
            <a:endParaRPr lang="en-US" altLang="zh-CN" dirty="0"/>
          </a:p>
          <a:p>
            <a:pPr>
              <a:lnSpc>
                <a:spcPts val="1160"/>
              </a:lnSpc>
            </a:pPr>
            <a:endParaRPr lang="en-US" altLang="zh-CN" dirty="0"/>
          </a:p>
          <a:p>
            <a:pPr marL="742939" lvl="1" indent="-285750">
              <a:lnSpc>
                <a:spcPct val="150000"/>
              </a:lnSpc>
              <a:buFont typeface="Wingdings" panose="05000000000000000000" pitchFamily="2" charset="2"/>
              <a:buChar char="p"/>
            </a:pPr>
            <a:r>
              <a:rPr lang="zh-CN" altLang="en-US" sz="1400" dirty="0"/>
              <a:t>一般来说，关联规则挖掘是指从一个大型的数据集（</a:t>
            </a:r>
            <a:r>
              <a:rPr lang="en-US" altLang="zh-CN" sz="1400" dirty="0"/>
              <a:t>Dataset</a:t>
            </a:r>
            <a:r>
              <a:rPr lang="zh-CN" altLang="en-US" sz="1400" dirty="0"/>
              <a:t>）发现有趣的关联（</a:t>
            </a:r>
            <a:r>
              <a:rPr lang="en-US" altLang="zh-CN" sz="1400" dirty="0"/>
              <a:t>Association</a:t>
            </a:r>
            <a:r>
              <a:rPr lang="zh-CN" altLang="en-US" sz="1400" dirty="0"/>
              <a:t>）或相关关系（</a:t>
            </a:r>
            <a:r>
              <a:rPr lang="en-US" altLang="zh-CN" sz="1400" dirty="0"/>
              <a:t>Correlation</a:t>
            </a:r>
            <a:r>
              <a:rPr lang="zh-CN" altLang="en-US" sz="1400" dirty="0"/>
              <a:t>），即从数据集中识别出频繁出现的属性值集（</a:t>
            </a:r>
            <a:r>
              <a:rPr lang="en-US" altLang="zh-CN" sz="1400" dirty="0"/>
              <a:t>Sets of Attribute Values</a:t>
            </a:r>
            <a:r>
              <a:rPr lang="zh-CN" altLang="en-US" sz="1400" dirty="0"/>
              <a:t>），也称为频繁项集（</a:t>
            </a:r>
            <a:r>
              <a:rPr lang="en-US" altLang="zh-CN" sz="1400" dirty="0"/>
              <a:t>Frequent Itemsets</a:t>
            </a:r>
            <a:r>
              <a:rPr lang="zh-CN" altLang="en-US" sz="1400" dirty="0"/>
              <a:t>，频繁集），然后利用这些频繁项集创建描述关联关系的规则的过程</a:t>
            </a:r>
          </a:p>
        </p:txBody>
      </p:sp>
      <p:sp>
        <p:nvSpPr>
          <p:cNvPr id="22" name="矩形 21">
            <a:extLst>
              <a:ext uri="{FF2B5EF4-FFF2-40B4-BE49-F238E27FC236}">
                <a16:creationId xmlns:a16="http://schemas.microsoft.com/office/drawing/2014/main" id="{FF919A7E-1F8A-40F4-8654-844FA6F7783C}"/>
              </a:ext>
            </a:extLst>
          </p:cNvPr>
          <p:cNvSpPr/>
          <p:nvPr/>
        </p:nvSpPr>
        <p:spPr>
          <a:xfrm>
            <a:off x="974887" y="3517078"/>
            <a:ext cx="5121114" cy="236340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关联规则</a:t>
            </a:r>
            <a:r>
              <a:rPr lang="zh-CN" altLang="en-US" dirty="0"/>
              <a:t>挖掘问题</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zh-CN" sz="1600" dirty="0"/>
              <a:t>发现频繁项集</a:t>
            </a:r>
            <a:endParaRPr lang="zh-CN" altLang="en-US" sz="1600" dirty="0"/>
          </a:p>
          <a:p>
            <a:pPr marL="1200127" lvl="2" indent="-285750">
              <a:lnSpc>
                <a:spcPct val="150000"/>
              </a:lnSpc>
              <a:buFont typeface="Wingdings" panose="05000000000000000000" pitchFamily="2" charset="2"/>
              <a:buChar char="Ø"/>
            </a:pPr>
            <a:r>
              <a:rPr lang="zh-CN" altLang="zh-CN" sz="1400" dirty="0"/>
              <a:t>发现所有的频繁项集是形成关联规则的基础。通过用户给定的最小支持度，寻找所有支持度大于或等于</a:t>
            </a:r>
            <a:r>
              <a:rPr lang="en-US" altLang="zh-CN" sz="1400" dirty="0"/>
              <a:t>Minsupport</a:t>
            </a:r>
            <a:r>
              <a:rPr lang="zh-CN" altLang="zh-CN" sz="1400" dirty="0"/>
              <a:t>的频繁项集</a:t>
            </a:r>
          </a:p>
          <a:p>
            <a:pPr marL="285750" indent="-285750">
              <a:lnSpc>
                <a:spcPct val="150000"/>
              </a:lnSpc>
              <a:buFont typeface="Wingdings" panose="05000000000000000000" pitchFamily="2" charset="2"/>
              <a:buChar char="n"/>
            </a:pPr>
            <a:endParaRPr lang="en-US" altLang="zh-CN" dirty="0"/>
          </a:p>
        </p:txBody>
      </p:sp>
      <p:sp>
        <p:nvSpPr>
          <p:cNvPr id="23" name="矩形 22">
            <a:extLst>
              <a:ext uri="{FF2B5EF4-FFF2-40B4-BE49-F238E27FC236}">
                <a16:creationId xmlns:a16="http://schemas.microsoft.com/office/drawing/2014/main" id="{2D0AAA0B-7163-4170-9AEE-28CBBB6D33BA}"/>
              </a:ext>
            </a:extLst>
          </p:cNvPr>
          <p:cNvSpPr/>
          <p:nvPr/>
        </p:nvSpPr>
        <p:spPr>
          <a:xfrm>
            <a:off x="6096000" y="4002531"/>
            <a:ext cx="4241369" cy="1392497"/>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sz="1600" dirty="0"/>
              <a:t>生成关联规则</a:t>
            </a:r>
          </a:p>
          <a:p>
            <a:pPr marL="1200127" lvl="2" indent="-285750">
              <a:lnSpc>
                <a:spcPct val="150000"/>
              </a:lnSpc>
              <a:buFont typeface="Wingdings" panose="05000000000000000000" pitchFamily="2" charset="2"/>
              <a:buChar char="Ø"/>
            </a:pPr>
            <a:r>
              <a:rPr lang="zh-CN" altLang="en-US" sz="1400" dirty="0"/>
              <a:t>通过用户给定的最小可信度，在每个最大频繁项集中，寻找可信度不小于</a:t>
            </a:r>
            <a:r>
              <a:rPr lang="en-US" altLang="zh-CN" sz="1400" dirty="0"/>
              <a:t>Minconfidence</a:t>
            </a:r>
            <a:r>
              <a:rPr lang="zh-CN" altLang="en-US" sz="1400" dirty="0"/>
              <a:t>的关联规则</a:t>
            </a:r>
            <a:endParaRPr lang="zh-CN" altLang="zh-CN" sz="1400" dirty="0"/>
          </a:p>
        </p:txBody>
      </p:sp>
      <p:sp>
        <p:nvSpPr>
          <p:cNvPr id="24" name="矩形 23">
            <a:extLst>
              <a:ext uri="{FF2B5EF4-FFF2-40B4-BE49-F238E27FC236}">
                <a16:creationId xmlns:a16="http://schemas.microsoft.com/office/drawing/2014/main" id="{340C8FFC-23F2-4894-868B-4373338751CF}"/>
              </a:ext>
            </a:extLst>
          </p:cNvPr>
          <p:cNvSpPr/>
          <p:nvPr/>
        </p:nvSpPr>
        <p:spPr>
          <a:xfrm>
            <a:off x="3444122" y="5755072"/>
            <a:ext cx="5487906" cy="400110"/>
          </a:xfrm>
          <a:prstGeom prst="rect">
            <a:avLst/>
          </a:prstGeom>
          <a:solidFill>
            <a:schemeClr val="accent6">
              <a:lumMod val="20000"/>
              <a:lumOff val="80000"/>
            </a:schemeClr>
          </a:solidFill>
        </p:spPr>
        <p:txBody>
          <a:bodyPr wrap="square">
            <a:spAutoFit/>
          </a:bodyPr>
          <a:lstStyle/>
          <a:p>
            <a:r>
              <a:rPr lang="zh-CN" altLang="zh-CN" sz="2000" dirty="0"/>
              <a:t>核心问题</a:t>
            </a:r>
            <a:r>
              <a:rPr lang="zh-CN" altLang="en-US" sz="2000" dirty="0"/>
              <a:t>：</a:t>
            </a:r>
            <a:r>
              <a:rPr lang="zh-CN" altLang="zh-CN" sz="2000" dirty="0"/>
              <a:t>如何迅速高效地发现所有频繁项集</a:t>
            </a:r>
            <a:r>
              <a:rPr lang="zh-CN" altLang="en-US" sz="2000" dirty="0"/>
              <a:t>？</a:t>
            </a:r>
          </a:p>
        </p:txBody>
      </p:sp>
    </p:spTree>
    <p:extLst>
      <p:ext uri="{BB962C8B-B14F-4D97-AF65-F5344CB8AC3E}">
        <p14:creationId xmlns:p14="http://schemas.microsoft.com/office/powerpoint/2010/main" val="251361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频繁项集的产生及经典算法</a:t>
            </a:r>
          </a:p>
        </p:txBody>
      </p:sp>
      <p:pic>
        <p:nvPicPr>
          <p:cNvPr id="6" name="图片 5">
            <a:extLst>
              <a:ext uri="{FF2B5EF4-FFF2-40B4-BE49-F238E27FC236}">
                <a16:creationId xmlns:a16="http://schemas.microsoft.com/office/drawing/2014/main" id="{03ADF701-0280-4118-A7D1-EC8E5A28B2AF}"/>
              </a:ext>
            </a:extLst>
          </p:cNvPr>
          <p:cNvPicPr>
            <a:picLocks noChangeAspect="1"/>
          </p:cNvPicPr>
          <p:nvPr/>
        </p:nvPicPr>
        <p:blipFill>
          <a:blip r:embed="rId3"/>
          <a:stretch>
            <a:fillRect/>
          </a:stretch>
        </p:blipFill>
        <p:spPr>
          <a:xfrm>
            <a:off x="2451578" y="2390722"/>
            <a:ext cx="6783343" cy="3924000"/>
          </a:xfrm>
          <a:prstGeom prst="rect">
            <a:avLst/>
          </a:prstGeom>
        </p:spPr>
      </p:pic>
      <p:sp>
        <p:nvSpPr>
          <p:cNvPr id="7" name="矩形 6">
            <a:extLst>
              <a:ext uri="{FF2B5EF4-FFF2-40B4-BE49-F238E27FC236}">
                <a16:creationId xmlns:a16="http://schemas.microsoft.com/office/drawing/2014/main" id="{BC3B4C3D-E08E-4EE2-B089-52525A8CBEBB}"/>
              </a:ext>
            </a:extLst>
          </p:cNvPr>
          <p:cNvSpPr/>
          <p:nvPr/>
        </p:nvSpPr>
        <p:spPr>
          <a:xfrm>
            <a:off x="1034995" y="1971021"/>
            <a:ext cx="7227376" cy="369332"/>
          </a:xfrm>
          <a:prstGeom prst="rect">
            <a:avLst/>
          </a:prstGeom>
        </p:spPr>
        <p:txBody>
          <a:bodyPr wrap="square">
            <a:spAutoFit/>
          </a:bodyPr>
          <a:lstStyle/>
          <a:p>
            <a:pPr marL="285750" indent="-285750">
              <a:buFont typeface="Wingdings" panose="05000000000000000000" pitchFamily="2" charset="2"/>
              <a:buChar char="n"/>
            </a:pPr>
            <a:r>
              <a:rPr lang="zh-CN" altLang="zh-CN" dirty="0"/>
              <a:t>格结构（</a:t>
            </a:r>
            <a:r>
              <a:rPr lang="en-US" altLang="zh-CN" dirty="0"/>
              <a:t>Lattice Structure</a:t>
            </a:r>
            <a:r>
              <a:rPr lang="zh-CN" altLang="zh-CN" dirty="0"/>
              <a:t>）常常被用来枚举所有可能的项集</a:t>
            </a:r>
            <a:endParaRPr lang="zh-CN" altLang="en-US" dirty="0"/>
          </a:p>
        </p:txBody>
      </p:sp>
    </p:spTree>
    <p:extLst>
      <p:ext uri="{BB962C8B-B14F-4D97-AF65-F5344CB8AC3E}">
        <p14:creationId xmlns:p14="http://schemas.microsoft.com/office/powerpoint/2010/main" val="32737113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频繁项集的产生及经典算法</a:t>
            </a:r>
          </a:p>
        </p:txBody>
      </p:sp>
      <p:sp>
        <p:nvSpPr>
          <p:cNvPr id="7" name="矩形 6">
            <a:extLst>
              <a:ext uri="{FF2B5EF4-FFF2-40B4-BE49-F238E27FC236}">
                <a16:creationId xmlns:a16="http://schemas.microsoft.com/office/drawing/2014/main" id="{BC3B4C3D-E08E-4EE2-B089-52525A8CBEBB}"/>
              </a:ext>
            </a:extLst>
          </p:cNvPr>
          <p:cNvSpPr/>
          <p:nvPr/>
        </p:nvSpPr>
        <p:spPr>
          <a:xfrm>
            <a:off x="1034995" y="1971021"/>
            <a:ext cx="7227376" cy="369332"/>
          </a:xfrm>
          <a:prstGeom prst="rect">
            <a:avLst/>
          </a:prstGeom>
        </p:spPr>
        <p:txBody>
          <a:bodyPr wrap="square">
            <a:spAutoFit/>
          </a:bodyPr>
          <a:lstStyle/>
          <a:p>
            <a:pPr marL="285750" indent="-285750">
              <a:buFont typeface="Wingdings" panose="05000000000000000000" pitchFamily="2" charset="2"/>
              <a:buChar char="n"/>
            </a:pPr>
            <a:r>
              <a:rPr lang="zh-CN" altLang="en-US" dirty="0"/>
              <a:t>查找频繁项集经典算法</a:t>
            </a:r>
          </a:p>
        </p:txBody>
      </p:sp>
      <p:pic>
        <p:nvPicPr>
          <p:cNvPr id="9" name="图片 8">
            <a:extLst>
              <a:ext uri="{FF2B5EF4-FFF2-40B4-BE49-F238E27FC236}">
                <a16:creationId xmlns:a16="http://schemas.microsoft.com/office/drawing/2014/main" id="{294CD456-62BD-48CB-BC90-DA9CAE910B23}"/>
              </a:ext>
            </a:extLst>
          </p:cNvPr>
          <p:cNvPicPr>
            <a:picLocks noChangeAspect="1"/>
          </p:cNvPicPr>
          <p:nvPr/>
        </p:nvPicPr>
        <p:blipFill>
          <a:blip r:embed="rId3"/>
          <a:stretch>
            <a:fillRect/>
          </a:stretch>
        </p:blipFill>
        <p:spPr>
          <a:xfrm>
            <a:off x="3482975" y="2858292"/>
            <a:ext cx="5410200" cy="2695575"/>
          </a:xfrm>
          <a:prstGeom prst="rect">
            <a:avLst/>
          </a:prstGeom>
        </p:spPr>
      </p:pic>
    </p:spTree>
    <p:extLst>
      <p:ext uri="{BB962C8B-B14F-4D97-AF65-F5344CB8AC3E}">
        <p14:creationId xmlns:p14="http://schemas.microsoft.com/office/powerpoint/2010/main" val="10224217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4.2.1 Apriori </a:t>
            </a:r>
            <a:r>
              <a:rPr lang="zh-CN" altLang="en-US" dirty="0"/>
              <a:t>算法</a:t>
            </a:r>
          </a:p>
        </p:txBody>
      </p:sp>
      <p:sp>
        <p:nvSpPr>
          <p:cNvPr id="4" name="矩形 3">
            <a:extLst>
              <a:ext uri="{FF2B5EF4-FFF2-40B4-BE49-F238E27FC236}">
                <a16:creationId xmlns:a16="http://schemas.microsoft.com/office/drawing/2014/main" id="{C883417C-27C8-4BC6-AD76-A5C5D0B18DBC}"/>
              </a:ext>
            </a:extLst>
          </p:cNvPr>
          <p:cNvSpPr/>
          <p:nvPr/>
        </p:nvSpPr>
        <p:spPr>
          <a:xfrm>
            <a:off x="1194896" y="1971021"/>
            <a:ext cx="1709122" cy="369332"/>
          </a:xfrm>
          <a:prstGeom prst="rect">
            <a:avLst/>
          </a:prstGeom>
        </p:spPr>
        <p:txBody>
          <a:bodyPr wrap="none">
            <a:spAutoFit/>
          </a:bodyPr>
          <a:lstStyle/>
          <a:p>
            <a:pPr marL="285750" indent="-285750">
              <a:buFont typeface="Wingdings" panose="05000000000000000000" pitchFamily="2" charset="2"/>
              <a:buChar char="n"/>
            </a:pPr>
            <a:r>
              <a:rPr lang="en-US" altLang="zh-CN" dirty="0"/>
              <a:t>Apriori </a:t>
            </a:r>
            <a:r>
              <a:rPr lang="zh-CN" altLang="zh-CN" dirty="0"/>
              <a:t>算法</a:t>
            </a:r>
            <a:endParaRPr lang="zh-CN" altLang="en-US" dirty="0"/>
          </a:p>
        </p:txBody>
      </p:sp>
      <p:sp>
        <p:nvSpPr>
          <p:cNvPr id="5" name="矩形 4">
            <a:extLst>
              <a:ext uri="{FF2B5EF4-FFF2-40B4-BE49-F238E27FC236}">
                <a16:creationId xmlns:a16="http://schemas.microsoft.com/office/drawing/2014/main" id="{427C6A83-D28C-4119-9AF3-6C5A6CBC5F38}"/>
              </a:ext>
            </a:extLst>
          </p:cNvPr>
          <p:cNvSpPr/>
          <p:nvPr/>
        </p:nvSpPr>
        <p:spPr>
          <a:xfrm>
            <a:off x="1100435" y="2503699"/>
            <a:ext cx="8028068" cy="700000"/>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zh-CN" sz="1400" dirty="0"/>
              <a:t>基于频繁项集性质的先验知识，使用由下至上逐层搜索的迭代方法，即从频繁</a:t>
            </a:r>
            <a:r>
              <a:rPr lang="en-US" altLang="zh-CN" sz="1400" dirty="0"/>
              <a:t>1</a:t>
            </a:r>
            <a:r>
              <a:rPr lang="zh-CN" altLang="zh-CN" sz="1400" dirty="0"/>
              <a:t>项集开始，采用频繁</a:t>
            </a:r>
            <a:r>
              <a:rPr lang="en-US" altLang="zh-CN" sz="1400" i="1" dirty="0"/>
              <a:t>k</a:t>
            </a:r>
            <a:r>
              <a:rPr lang="zh-CN" altLang="zh-CN" sz="1400" dirty="0"/>
              <a:t>项集搜索频繁</a:t>
            </a:r>
            <a:r>
              <a:rPr lang="en-US" altLang="zh-CN" sz="1400" i="1" dirty="0"/>
              <a:t>k</a:t>
            </a:r>
            <a:r>
              <a:rPr lang="en-US" altLang="zh-CN" sz="1400" dirty="0"/>
              <a:t>+1</a:t>
            </a:r>
            <a:r>
              <a:rPr lang="zh-CN" altLang="zh-CN" sz="1400" dirty="0"/>
              <a:t>项集，直到不能找到包含更多项的频繁项集为止</a:t>
            </a:r>
            <a:endParaRPr lang="zh-CN" altLang="en-US" sz="1400" dirty="0"/>
          </a:p>
        </p:txBody>
      </p:sp>
      <p:sp>
        <p:nvSpPr>
          <p:cNvPr id="6" name="矩形 5">
            <a:extLst>
              <a:ext uri="{FF2B5EF4-FFF2-40B4-BE49-F238E27FC236}">
                <a16:creationId xmlns:a16="http://schemas.microsoft.com/office/drawing/2014/main" id="{E7107446-9E92-4B67-9FC1-16B85CFC93F9}"/>
              </a:ext>
            </a:extLst>
          </p:cNvPr>
          <p:cNvSpPr/>
          <p:nvPr/>
        </p:nvSpPr>
        <p:spPr>
          <a:xfrm>
            <a:off x="1194896" y="3367045"/>
            <a:ext cx="2170787" cy="369332"/>
          </a:xfrm>
          <a:prstGeom prst="rect">
            <a:avLst/>
          </a:prstGeom>
        </p:spPr>
        <p:txBody>
          <a:bodyPr wrap="none">
            <a:spAutoFit/>
          </a:bodyPr>
          <a:lstStyle/>
          <a:p>
            <a:pPr marL="285750" indent="-285750">
              <a:buFont typeface="Wingdings" panose="05000000000000000000" pitchFamily="2" charset="2"/>
              <a:buChar char="n"/>
            </a:pPr>
            <a:r>
              <a:rPr lang="en-US" altLang="zh-CN" dirty="0"/>
              <a:t>Apriori </a:t>
            </a:r>
            <a:r>
              <a:rPr lang="zh-CN" altLang="zh-CN" dirty="0"/>
              <a:t>算法</a:t>
            </a:r>
            <a:r>
              <a:rPr lang="zh-CN" altLang="en-US" dirty="0"/>
              <a:t>流程</a:t>
            </a:r>
          </a:p>
        </p:txBody>
      </p:sp>
      <p:graphicFrame>
        <p:nvGraphicFramePr>
          <p:cNvPr id="7" name="对象 6">
            <a:extLst>
              <a:ext uri="{FF2B5EF4-FFF2-40B4-BE49-F238E27FC236}">
                <a16:creationId xmlns:a16="http://schemas.microsoft.com/office/drawing/2014/main" id="{7123CF2E-C25C-4F1B-B4EC-2AF5A4CCC0A7}"/>
              </a:ext>
            </a:extLst>
          </p:cNvPr>
          <p:cNvGraphicFramePr>
            <a:graphicFrameLocks noChangeAspect="1"/>
          </p:cNvGraphicFramePr>
          <p:nvPr>
            <p:extLst>
              <p:ext uri="{D42A27DB-BD31-4B8C-83A1-F6EECF244321}">
                <p14:modId xmlns:p14="http://schemas.microsoft.com/office/powerpoint/2010/main" val="3488449294"/>
              </p:ext>
            </p:extLst>
          </p:nvPr>
        </p:nvGraphicFramePr>
        <p:xfrm>
          <a:off x="92075" y="92075"/>
          <a:ext cx="2813050" cy="439738"/>
        </p:xfrm>
        <a:graphic>
          <a:graphicData uri="http://schemas.openxmlformats.org/presentationml/2006/ole">
            <mc:AlternateContent xmlns:mc="http://schemas.openxmlformats.org/markup-compatibility/2006">
              <mc:Choice xmlns:v="urn:schemas-microsoft-com:vml" Requires="v">
                <p:oleObj spid="_x0000_s6149" name="包装程序外壳对象" showAsIcon="1" r:id="rId4" imgW="2812320" imgH="439560" progId="Package">
                  <p:embed/>
                </p:oleObj>
              </mc:Choice>
              <mc:Fallback>
                <p:oleObj name="包装程序外壳对象" showAsIcon="1" r:id="rId4" imgW="2812320" imgH="439560" progId="Package">
                  <p:embed/>
                  <p:pic>
                    <p:nvPicPr>
                      <p:cNvPr id="0" name=""/>
                      <p:cNvPicPr/>
                      <p:nvPr/>
                    </p:nvPicPr>
                    <p:blipFill>
                      <a:blip r:embed="rId5"/>
                      <a:stretch>
                        <a:fillRect/>
                      </a:stretch>
                    </p:blipFill>
                    <p:spPr>
                      <a:xfrm>
                        <a:off x="92075" y="92075"/>
                        <a:ext cx="2813050" cy="4397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D2800B81-315D-4CF3-84F4-37F0C5DE144C}"/>
              </a:ext>
            </a:extLst>
          </p:cNvPr>
          <p:cNvPicPr>
            <a:picLocks noChangeAspect="1"/>
          </p:cNvPicPr>
          <p:nvPr/>
        </p:nvPicPr>
        <p:blipFill rotWithShape="1">
          <a:blip r:embed="rId6"/>
          <a:srcRect r="1241" b="5875"/>
          <a:stretch/>
        </p:blipFill>
        <p:spPr>
          <a:xfrm>
            <a:off x="1746573" y="3899723"/>
            <a:ext cx="4987837" cy="2338068"/>
          </a:xfrm>
          <a:prstGeom prst="rect">
            <a:avLst/>
          </a:prstGeom>
        </p:spPr>
      </p:pic>
    </p:spTree>
    <p:extLst>
      <p:ext uri="{BB962C8B-B14F-4D97-AF65-F5344CB8AC3E}">
        <p14:creationId xmlns:p14="http://schemas.microsoft.com/office/powerpoint/2010/main" val="28133908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算法</a:t>
            </a:r>
          </a:p>
        </p:txBody>
      </p:sp>
      <p:sp>
        <p:nvSpPr>
          <p:cNvPr id="4" name="矩形 3">
            <a:extLst>
              <a:ext uri="{FF2B5EF4-FFF2-40B4-BE49-F238E27FC236}">
                <a16:creationId xmlns:a16="http://schemas.microsoft.com/office/drawing/2014/main" id="{CE7ED314-D44D-4912-AE3E-7D27B3C418B6}"/>
              </a:ext>
            </a:extLst>
          </p:cNvPr>
          <p:cNvSpPr/>
          <p:nvPr/>
        </p:nvSpPr>
        <p:spPr>
          <a:xfrm>
            <a:off x="1194896" y="1971021"/>
            <a:ext cx="2157963" cy="369332"/>
          </a:xfrm>
          <a:prstGeom prst="rect">
            <a:avLst/>
          </a:prstGeom>
        </p:spPr>
        <p:txBody>
          <a:bodyPr wrap="none">
            <a:spAutoFit/>
          </a:bodyPr>
          <a:lstStyle/>
          <a:p>
            <a:pPr marL="285750" indent="-285750">
              <a:buFont typeface="Wingdings" panose="05000000000000000000" pitchFamily="2" charset="2"/>
              <a:buChar char="n"/>
            </a:pPr>
            <a:r>
              <a:rPr lang="en-US" altLang="zh-CN" dirty="0"/>
              <a:t>FP-Growth </a:t>
            </a:r>
            <a:r>
              <a:rPr lang="zh-CN" altLang="zh-CN" dirty="0"/>
              <a:t>算法</a:t>
            </a:r>
            <a:endParaRPr lang="zh-CN" altLang="en-US" dirty="0"/>
          </a:p>
        </p:txBody>
      </p:sp>
      <p:sp>
        <p:nvSpPr>
          <p:cNvPr id="5" name="矩形 4">
            <a:extLst>
              <a:ext uri="{FF2B5EF4-FFF2-40B4-BE49-F238E27FC236}">
                <a16:creationId xmlns:a16="http://schemas.microsoft.com/office/drawing/2014/main" id="{640D6742-077A-4513-AD98-5567DCEEEDC0}"/>
              </a:ext>
            </a:extLst>
          </p:cNvPr>
          <p:cNvSpPr/>
          <p:nvPr/>
        </p:nvSpPr>
        <p:spPr>
          <a:xfrm>
            <a:off x="1100435" y="2446694"/>
            <a:ext cx="9391918" cy="1023165"/>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sz="1400" dirty="0"/>
              <a:t>频繁模式树增长算法（</a:t>
            </a:r>
            <a:r>
              <a:rPr lang="en-US" altLang="zh-CN" sz="1400" dirty="0"/>
              <a:t>Frequent Pattern Tree Growth</a:t>
            </a:r>
            <a:r>
              <a:rPr lang="zh-CN" altLang="en-US" sz="1400" dirty="0"/>
              <a:t>）采用分而治之的基本思想，将数据库中的频繁项集压缩到一棵频繁模式树中，同时保持项集之间的关联关系。然后将这棵压缩后的频繁模式树分成一些条件子树，每个条件子树对应一个频繁项，从而获得频繁项集，最后进行关联规则挖掘</a:t>
            </a:r>
          </a:p>
        </p:txBody>
      </p:sp>
      <p:sp>
        <p:nvSpPr>
          <p:cNvPr id="6" name="矩形 5">
            <a:extLst>
              <a:ext uri="{FF2B5EF4-FFF2-40B4-BE49-F238E27FC236}">
                <a16:creationId xmlns:a16="http://schemas.microsoft.com/office/drawing/2014/main" id="{204169E8-6754-4D15-AE64-C709F7E8BBD5}"/>
              </a:ext>
            </a:extLst>
          </p:cNvPr>
          <p:cNvSpPr/>
          <p:nvPr/>
        </p:nvSpPr>
        <p:spPr>
          <a:xfrm>
            <a:off x="1189051" y="3530391"/>
            <a:ext cx="2619628" cy="369332"/>
          </a:xfrm>
          <a:prstGeom prst="rect">
            <a:avLst/>
          </a:prstGeom>
        </p:spPr>
        <p:txBody>
          <a:bodyPr wrap="none">
            <a:spAutoFit/>
          </a:bodyPr>
          <a:lstStyle/>
          <a:p>
            <a:pPr marL="285750" indent="-285750">
              <a:buFont typeface="Wingdings" panose="05000000000000000000" pitchFamily="2" charset="2"/>
              <a:buChar char="n"/>
            </a:pPr>
            <a:r>
              <a:rPr lang="en-US" altLang="zh-CN" dirty="0"/>
              <a:t>FP-Growth </a:t>
            </a:r>
            <a:r>
              <a:rPr lang="zh-CN" altLang="zh-CN" dirty="0"/>
              <a:t>算法</a:t>
            </a:r>
            <a:r>
              <a:rPr lang="zh-CN" altLang="en-US" dirty="0"/>
              <a:t>流程</a:t>
            </a:r>
          </a:p>
        </p:txBody>
      </p:sp>
      <p:pic>
        <p:nvPicPr>
          <p:cNvPr id="10" name="图片 9">
            <a:extLst>
              <a:ext uri="{FF2B5EF4-FFF2-40B4-BE49-F238E27FC236}">
                <a16:creationId xmlns:a16="http://schemas.microsoft.com/office/drawing/2014/main" id="{B063044C-074D-449D-B2FC-606D85532FD0}"/>
              </a:ext>
            </a:extLst>
          </p:cNvPr>
          <p:cNvPicPr>
            <a:picLocks noChangeAspect="1"/>
          </p:cNvPicPr>
          <p:nvPr/>
        </p:nvPicPr>
        <p:blipFill rotWithShape="1">
          <a:blip r:embed="rId3"/>
          <a:srcRect l="2231" t="2018" r="4920" b="59744"/>
          <a:stretch/>
        </p:blipFill>
        <p:spPr>
          <a:xfrm>
            <a:off x="1613366" y="3985586"/>
            <a:ext cx="4982741" cy="2052000"/>
          </a:xfrm>
          <a:prstGeom prst="rect">
            <a:avLst/>
          </a:prstGeom>
        </p:spPr>
      </p:pic>
      <p:pic>
        <p:nvPicPr>
          <p:cNvPr id="12" name="图片 11">
            <a:extLst>
              <a:ext uri="{FF2B5EF4-FFF2-40B4-BE49-F238E27FC236}">
                <a16:creationId xmlns:a16="http://schemas.microsoft.com/office/drawing/2014/main" id="{9E21F8C2-051A-43BA-8C1D-00DC6FCAD196}"/>
              </a:ext>
            </a:extLst>
          </p:cNvPr>
          <p:cNvPicPr>
            <a:picLocks noChangeAspect="1"/>
          </p:cNvPicPr>
          <p:nvPr/>
        </p:nvPicPr>
        <p:blipFill rotWithShape="1">
          <a:blip r:embed="rId3"/>
          <a:srcRect l="2160" t="44479" r="1980" b="625"/>
          <a:stretch/>
        </p:blipFill>
        <p:spPr>
          <a:xfrm>
            <a:off x="6596107" y="3985586"/>
            <a:ext cx="3897548" cy="2232000"/>
          </a:xfrm>
          <a:prstGeom prst="rect">
            <a:avLst/>
          </a:prstGeom>
        </p:spPr>
      </p:pic>
    </p:spTree>
    <p:extLst>
      <p:ext uri="{BB962C8B-B14F-4D97-AF65-F5344CB8AC3E}">
        <p14:creationId xmlns:p14="http://schemas.microsoft.com/office/powerpoint/2010/main" val="35516606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Apriori </a:t>
            </a:r>
            <a:r>
              <a:rPr lang="zh-CN" altLang="en-US" dirty="0"/>
              <a:t>与 </a:t>
            </a:r>
            <a:r>
              <a:rPr lang="en-US" altLang="zh-CN" dirty="0"/>
              <a:t>FP-Growth </a:t>
            </a:r>
            <a:r>
              <a:rPr lang="zh-CN" altLang="en-US" dirty="0"/>
              <a:t>算法对比</a:t>
            </a:r>
          </a:p>
        </p:txBody>
      </p:sp>
      <p:pic>
        <p:nvPicPr>
          <p:cNvPr id="8" name="图片 7">
            <a:extLst>
              <a:ext uri="{FF2B5EF4-FFF2-40B4-BE49-F238E27FC236}">
                <a16:creationId xmlns:a16="http://schemas.microsoft.com/office/drawing/2014/main" id="{C2A4DE1C-CD1C-415E-B502-C9B688BA5883}"/>
              </a:ext>
            </a:extLst>
          </p:cNvPr>
          <p:cNvPicPr>
            <a:picLocks noChangeAspect="1"/>
          </p:cNvPicPr>
          <p:nvPr/>
        </p:nvPicPr>
        <p:blipFill>
          <a:blip r:embed="rId3"/>
          <a:stretch>
            <a:fillRect/>
          </a:stretch>
        </p:blipFill>
        <p:spPr>
          <a:xfrm>
            <a:off x="2855326" y="2016203"/>
            <a:ext cx="6238875" cy="3829050"/>
          </a:xfrm>
          <a:prstGeom prst="rect">
            <a:avLst/>
          </a:prstGeom>
        </p:spPr>
      </p:pic>
    </p:spTree>
    <p:extLst>
      <p:ext uri="{BB962C8B-B14F-4D97-AF65-F5344CB8AC3E}">
        <p14:creationId xmlns:p14="http://schemas.microsoft.com/office/powerpoint/2010/main" val="410140758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数据挖掘常用算法</a:t>
            </a:r>
          </a:p>
        </p:txBody>
      </p:sp>
      <p:sp>
        <p:nvSpPr>
          <p:cNvPr id="6" name="矩形 5">
            <a:extLst>
              <a:ext uri="{FF2B5EF4-FFF2-40B4-BE49-F238E27FC236}">
                <a16:creationId xmlns:a16="http://schemas.microsoft.com/office/drawing/2014/main" id="{6EDDD5D8-588A-46F4-9C1D-8F4BB3D3CE8A}"/>
              </a:ext>
            </a:extLst>
          </p:cNvPr>
          <p:cNvSpPr/>
          <p:nvPr/>
        </p:nvSpPr>
        <p:spPr>
          <a:xfrm>
            <a:off x="1419098" y="2428897"/>
            <a:ext cx="8717123" cy="70000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400" dirty="0"/>
              <a:t>数据挖掘方法中的一种重要方法就是分类，在给定数据基础上构建分类函数或分类模型，该函数或模型能够把数据归类为给定类别中的某一种类别，这就是分类的概念</a:t>
            </a:r>
            <a:endParaRPr lang="zh-CN" altLang="en-US" sz="1400" dirty="0"/>
          </a:p>
        </p:txBody>
      </p:sp>
      <p:sp>
        <p:nvSpPr>
          <p:cNvPr id="11" name="矩形 10">
            <a:extLst>
              <a:ext uri="{FF2B5EF4-FFF2-40B4-BE49-F238E27FC236}">
                <a16:creationId xmlns:a16="http://schemas.microsoft.com/office/drawing/2014/main" id="{9DE9E3B3-D0F3-4D33-B657-8FBF3ADBA28D}"/>
              </a:ext>
            </a:extLst>
          </p:cNvPr>
          <p:cNvSpPr/>
          <p:nvPr/>
        </p:nvSpPr>
        <p:spPr>
          <a:xfrm>
            <a:off x="1428623" y="3696655"/>
            <a:ext cx="9017235" cy="307777"/>
          </a:xfrm>
          <a:prstGeom prst="rect">
            <a:avLst/>
          </a:prstGeom>
        </p:spPr>
        <p:txBody>
          <a:bodyPr wrap="square">
            <a:spAutoFit/>
          </a:bodyPr>
          <a:lstStyle/>
          <a:p>
            <a:pPr marL="285750" indent="-285750">
              <a:buFont typeface="Wingdings" panose="05000000000000000000" pitchFamily="2" charset="2"/>
              <a:buChar char="p"/>
            </a:pPr>
            <a:r>
              <a:rPr lang="zh-CN" altLang="zh-CN" sz="1400" dirty="0"/>
              <a:t>聚类也就是将抽象对象的集合分为相似对象组成的多个类的过程，聚类过程生成的簇称为一组数据对象的集合</a:t>
            </a:r>
            <a:endParaRPr lang="zh-CN" altLang="en-US" sz="1400" dirty="0"/>
          </a:p>
        </p:txBody>
      </p:sp>
      <p:sp>
        <p:nvSpPr>
          <p:cNvPr id="12" name="矩形 11">
            <a:extLst>
              <a:ext uri="{FF2B5EF4-FFF2-40B4-BE49-F238E27FC236}">
                <a16:creationId xmlns:a16="http://schemas.microsoft.com/office/drawing/2014/main" id="{7F2092C5-438A-486E-BEDB-9E55366744F8}"/>
              </a:ext>
            </a:extLst>
          </p:cNvPr>
          <p:cNvSpPr/>
          <p:nvPr/>
        </p:nvSpPr>
        <p:spPr>
          <a:xfrm>
            <a:off x="1428624" y="4762547"/>
            <a:ext cx="9342698" cy="307777"/>
          </a:xfrm>
          <a:prstGeom prst="rect">
            <a:avLst/>
          </a:prstGeom>
        </p:spPr>
        <p:txBody>
          <a:bodyPr wrap="square">
            <a:spAutoFit/>
          </a:bodyPr>
          <a:lstStyle/>
          <a:p>
            <a:pPr marL="285750" indent="-285750">
              <a:buFont typeface="Wingdings" panose="05000000000000000000" pitchFamily="2" charset="2"/>
              <a:buChar char="p"/>
            </a:pPr>
            <a:r>
              <a:rPr lang="zh-CN" altLang="zh-CN" sz="1400" dirty="0"/>
              <a:t>关联规则属于数据挖掘算法中的一类重要方法，关联规则就是支持度与信任度分别满足用户给定阈值的规则</a:t>
            </a:r>
            <a:endParaRPr lang="zh-CN" altLang="en-US" sz="1400" dirty="0"/>
          </a:p>
        </p:txBody>
      </p:sp>
      <p:sp>
        <p:nvSpPr>
          <p:cNvPr id="13" name="矩形 12">
            <a:extLst>
              <a:ext uri="{FF2B5EF4-FFF2-40B4-BE49-F238E27FC236}">
                <a16:creationId xmlns:a16="http://schemas.microsoft.com/office/drawing/2014/main" id="{94D7D1A6-4A84-49EE-8FC6-97B686DD163E}"/>
              </a:ext>
            </a:extLst>
          </p:cNvPr>
          <p:cNvSpPr/>
          <p:nvPr/>
        </p:nvSpPr>
        <p:spPr>
          <a:xfrm>
            <a:off x="1465120" y="5786247"/>
            <a:ext cx="8564097" cy="523220"/>
          </a:xfrm>
          <a:prstGeom prst="rect">
            <a:avLst/>
          </a:prstGeom>
        </p:spPr>
        <p:txBody>
          <a:bodyPr wrap="square">
            <a:spAutoFit/>
          </a:bodyPr>
          <a:lstStyle/>
          <a:p>
            <a:pPr marL="285750" indent="-285750">
              <a:buFont typeface="Wingdings" panose="05000000000000000000" pitchFamily="2" charset="2"/>
              <a:buChar char="p"/>
            </a:pPr>
            <a:r>
              <a:rPr lang="zh-CN" altLang="zh-CN" sz="1400" dirty="0"/>
              <a:t>时间序列预测法是一种历史引申预测法，也即将时间数列所反映的事件发展过程进行引申外推，预测发展趋势的一种方法</a:t>
            </a:r>
            <a:endParaRPr lang="zh-CN" altLang="en-US" sz="1400" dirty="0"/>
          </a:p>
        </p:txBody>
      </p:sp>
      <p:sp>
        <p:nvSpPr>
          <p:cNvPr id="4" name="矩形 3">
            <a:extLst>
              <a:ext uri="{FF2B5EF4-FFF2-40B4-BE49-F238E27FC236}">
                <a16:creationId xmlns:a16="http://schemas.microsoft.com/office/drawing/2014/main" id="{D0C463F2-2C7D-44AD-A63A-75955BA92905}"/>
              </a:ext>
            </a:extLst>
          </p:cNvPr>
          <p:cNvSpPr/>
          <p:nvPr/>
        </p:nvSpPr>
        <p:spPr>
          <a:xfrm>
            <a:off x="929438" y="1960799"/>
            <a:ext cx="992579" cy="369332"/>
          </a:xfrm>
          <a:prstGeom prst="rect">
            <a:avLst/>
          </a:prstGeom>
        </p:spPr>
        <p:txBody>
          <a:bodyPr wrap="none">
            <a:spAutoFit/>
          </a:bodyPr>
          <a:lstStyle/>
          <a:p>
            <a:pPr marL="342900" indent="-342900">
              <a:buFont typeface="Wingdings" panose="05000000000000000000" pitchFamily="2" charset="2"/>
              <a:buChar char="n"/>
            </a:pPr>
            <a:r>
              <a:rPr lang="zh-CN" altLang="zh-CN" dirty="0"/>
              <a:t>分类</a:t>
            </a:r>
            <a:endParaRPr lang="zh-CN" altLang="en-US" dirty="0"/>
          </a:p>
        </p:txBody>
      </p:sp>
      <p:sp>
        <p:nvSpPr>
          <p:cNvPr id="14" name="矩形 13">
            <a:extLst>
              <a:ext uri="{FF2B5EF4-FFF2-40B4-BE49-F238E27FC236}">
                <a16:creationId xmlns:a16="http://schemas.microsoft.com/office/drawing/2014/main" id="{9D7CB953-9465-41E6-87C6-E4CF5557A57F}"/>
              </a:ext>
            </a:extLst>
          </p:cNvPr>
          <p:cNvSpPr/>
          <p:nvPr/>
        </p:nvSpPr>
        <p:spPr>
          <a:xfrm>
            <a:off x="943182" y="3195271"/>
            <a:ext cx="992579" cy="369332"/>
          </a:xfrm>
          <a:prstGeom prst="rect">
            <a:avLst/>
          </a:prstGeom>
        </p:spPr>
        <p:txBody>
          <a:bodyPr wrap="none">
            <a:spAutoFit/>
          </a:bodyPr>
          <a:lstStyle/>
          <a:p>
            <a:pPr marL="342900" indent="-342900">
              <a:buFont typeface="Wingdings" panose="05000000000000000000" pitchFamily="2" charset="2"/>
              <a:buChar char="n"/>
            </a:pPr>
            <a:r>
              <a:rPr lang="zh-CN" altLang="zh-CN" dirty="0"/>
              <a:t>聚类</a:t>
            </a:r>
            <a:endParaRPr lang="zh-CN" altLang="en-US" dirty="0"/>
          </a:p>
        </p:txBody>
      </p:sp>
      <p:sp>
        <p:nvSpPr>
          <p:cNvPr id="15" name="矩形 14">
            <a:extLst>
              <a:ext uri="{FF2B5EF4-FFF2-40B4-BE49-F238E27FC236}">
                <a16:creationId xmlns:a16="http://schemas.microsoft.com/office/drawing/2014/main" id="{4D50804D-DA44-4114-8F0C-3264AA79C9B2}"/>
              </a:ext>
            </a:extLst>
          </p:cNvPr>
          <p:cNvSpPr/>
          <p:nvPr/>
        </p:nvSpPr>
        <p:spPr>
          <a:xfrm>
            <a:off x="969649" y="4229688"/>
            <a:ext cx="1454244" cy="369332"/>
          </a:xfrm>
          <a:prstGeom prst="rect">
            <a:avLst/>
          </a:prstGeom>
        </p:spPr>
        <p:txBody>
          <a:bodyPr wrap="none">
            <a:spAutoFit/>
          </a:bodyPr>
          <a:lstStyle/>
          <a:p>
            <a:pPr marL="342900" indent="-342900">
              <a:buFont typeface="Wingdings" panose="05000000000000000000" pitchFamily="2" charset="2"/>
              <a:buChar char="n"/>
            </a:pPr>
            <a:r>
              <a:rPr lang="zh-CN" altLang="zh-CN" dirty="0"/>
              <a:t>关联规则</a:t>
            </a:r>
            <a:endParaRPr lang="zh-CN" altLang="en-US" dirty="0"/>
          </a:p>
        </p:txBody>
      </p:sp>
      <p:sp>
        <p:nvSpPr>
          <p:cNvPr id="16" name="矩形 15">
            <a:extLst>
              <a:ext uri="{FF2B5EF4-FFF2-40B4-BE49-F238E27FC236}">
                <a16:creationId xmlns:a16="http://schemas.microsoft.com/office/drawing/2014/main" id="{6365AE7B-7EAB-4157-9F57-CC3541E4F414}"/>
              </a:ext>
            </a:extLst>
          </p:cNvPr>
          <p:cNvSpPr/>
          <p:nvPr/>
        </p:nvSpPr>
        <p:spPr>
          <a:xfrm>
            <a:off x="979174" y="5305175"/>
            <a:ext cx="1915909" cy="369332"/>
          </a:xfrm>
          <a:prstGeom prst="rect">
            <a:avLst/>
          </a:prstGeom>
        </p:spPr>
        <p:txBody>
          <a:bodyPr wrap="none">
            <a:spAutoFit/>
          </a:bodyPr>
          <a:lstStyle/>
          <a:p>
            <a:pPr marL="342900" indent="-342900">
              <a:buFont typeface="Wingdings" panose="05000000000000000000" pitchFamily="2" charset="2"/>
              <a:buChar char="n"/>
            </a:pPr>
            <a:r>
              <a:rPr lang="zh-CN" altLang="zh-CN" dirty="0"/>
              <a:t>时间序列预测</a:t>
            </a:r>
            <a:endParaRPr lang="zh-CN" altLang="en-US" dirty="0"/>
          </a:p>
        </p:txBody>
      </p:sp>
    </p:spTree>
    <p:extLst>
      <p:ext uri="{BB962C8B-B14F-4D97-AF65-F5344CB8AC3E}">
        <p14:creationId xmlns:p14="http://schemas.microsoft.com/office/powerpoint/2010/main" val="7100436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 </a:t>
            </a:r>
            <a:r>
              <a:rPr lang="zh-CN" altLang="en-US" dirty="0"/>
              <a:t>分类技术</a:t>
            </a:r>
          </a:p>
        </p:txBody>
      </p:sp>
      <p:sp>
        <p:nvSpPr>
          <p:cNvPr id="4" name="矩形 3">
            <a:extLst>
              <a:ext uri="{FF2B5EF4-FFF2-40B4-BE49-F238E27FC236}">
                <a16:creationId xmlns:a16="http://schemas.microsoft.com/office/drawing/2014/main" id="{14A905C8-EC95-40D3-8B82-AF0D990357EA}"/>
              </a:ext>
            </a:extLst>
          </p:cNvPr>
          <p:cNvSpPr/>
          <p:nvPr/>
        </p:nvSpPr>
        <p:spPr>
          <a:xfrm>
            <a:off x="1193369" y="1882453"/>
            <a:ext cx="9236989" cy="120238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分类技术</a:t>
            </a:r>
            <a:endParaRPr lang="en-US" altLang="zh-CN" dirty="0"/>
          </a:p>
          <a:p>
            <a:pPr marL="742939" lvl="1" indent="-285750">
              <a:lnSpc>
                <a:spcPct val="150000"/>
              </a:lnSpc>
              <a:buFont typeface="Wingdings" panose="05000000000000000000" pitchFamily="2" charset="2"/>
              <a:buChar char="p"/>
            </a:pPr>
            <a:r>
              <a:rPr lang="zh-CN" altLang="zh-CN" sz="1600" dirty="0"/>
              <a:t>或</a:t>
            </a:r>
            <a:r>
              <a:rPr lang="zh-CN" altLang="en-US" sz="1600" dirty="0"/>
              <a:t>称作</a:t>
            </a:r>
            <a:r>
              <a:rPr lang="zh-CN" altLang="zh-CN" sz="1600" dirty="0"/>
              <a:t>分类法（</a:t>
            </a:r>
            <a:r>
              <a:rPr lang="en-US" altLang="zh-CN" sz="1600" dirty="0"/>
              <a:t>Classification</a:t>
            </a:r>
            <a:r>
              <a:rPr lang="zh-CN" altLang="zh-CN" sz="1600" dirty="0"/>
              <a:t>）是一种根据输入样本集建立类别模型，并按照类别模型对未知样本类标号进行标记的方法</a:t>
            </a:r>
            <a:endParaRPr lang="zh-CN" altLang="en-US" sz="1600" dirty="0"/>
          </a:p>
        </p:txBody>
      </p:sp>
      <p:pic>
        <p:nvPicPr>
          <p:cNvPr id="6" name="图片 5">
            <a:extLst>
              <a:ext uri="{FF2B5EF4-FFF2-40B4-BE49-F238E27FC236}">
                <a16:creationId xmlns:a16="http://schemas.microsoft.com/office/drawing/2014/main" id="{12AC2797-4FD7-4AA7-8858-1B005A2131F9}"/>
              </a:ext>
            </a:extLst>
          </p:cNvPr>
          <p:cNvPicPr>
            <a:picLocks noChangeAspect="1"/>
          </p:cNvPicPr>
          <p:nvPr/>
        </p:nvPicPr>
        <p:blipFill>
          <a:blip r:embed="rId3"/>
          <a:stretch>
            <a:fillRect/>
          </a:stretch>
        </p:blipFill>
        <p:spPr>
          <a:xfrm>
            <a:off x="3000219" y="3568484"/>
            <a:ext cx="6666069" cy="2160000"/>
          </a:xfrm>
          <a:prstGeom prst="rect">
            <a:avLst/>
          </a:prstGeom>
        </p:spPr>
      </p:pic>
    </p:spTree>
    <p:extLst>
      <p:ext uri="{BB962C8B-B14F-4D97-AF65-F5344CB8AC3E}">
        <p14:creationId xmlns:p14="http://schemas.microsoft.com/office/powerpoint/2010/main" val="313787523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p>
        </p:txBody>
      </p:sp>
      <p:sp>
        <p:nvSpPr>
          <p:cNvPr id="4" name="矩形 3">
            <a:extLst>
              <a:ext uri="{FF2B5EF4-FFF2-40B4-BE49-F238E27FC236}">
                <a16:creationId xmlns:a16="http://schemas.microsoft.com/office/drawing/2014/main" id="{A9F40AE2-4541-44A8-A0BB-6FEACC596A56}"/>
              </a:ext>
            </a:extLst>
          </p:cNvPr>
          <p:cNvSpPr/>
          <p:nvPr/>
        </p:nvSpPr>
        <p:spPr>
          <a:xfrm>
            <a:off x="1108737" y="1971021"/>
            <a:ext cx="4551246" cy="870688"/>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zh-CN" dirty="0"/>
              <a:t>决策树</a:t>
            </a:r>
            <a:endParaRPr lang="en-US" altLang="zh-CN" dirty="0"/>
          </a:p>
          <a:p>
            <a:pPr marL="742939" lvl="1" indent="-285750">
              <a:lnSpc>
                <a:spcPct val="150000"/>
              </a:lnSpc>
              <a:buFont typeface="Wingdings" panose="05000000000000000000" pitchFamily="2" charset="2"/>
              <a:buChar char="p"/>
            </a:pPr>
            <a:r>
              <a:rPr lang="en-US" altLang="zh-CN" dirty="0"/>
              <a:t>  </a:t>
            </a:r>
            <a:r>
              <a:rPr lang="zh-CN" altLang="zh-CN" sz="1600" dirty="0"/>
              <a:t>通过一系列规则对数据进行分类的过程</a:t>
            </a:r>
            <a:endParaRPr lang="zh-CN" altLang="en-US" dirty="0"/>
          </a:p>
        </p:txBody>
      </p:sp>
      <p:sp>
        <p:nvSpPr>
          <p:cNvPr id="5" name="矩形 4">
            <a:extLst>
              <a:ext uri="{FF2B5EF4-FFF2-40B4-BE49-F238E27FC236}">
                <a16:creationId xmlns:a16="http://schemas.microsoft.com/office/drawing/2014/main" id="{19CF51E6-7584-4F92-B883-C12DB83D50FC}"/>
              </a:ext>
            </a:extLst>
          </p:cNvPr>
          <p:cNvSpPr/>
          <p:nvPr/>
        </p:nvSpPr>
        <p:spPr>
          <a:xfrm>
            <a:off x="1108737" y="3089949"/>
            <a:ext cx="6096000" cy="1202380"/>
          </a:xfrm>
          <a:prstGeom prst="rect">
            <a:avLst/>
          </a:prstGeom>
        </p:spPr>
        <p:txBody>
          <a:bodyPr>
            <a:spAutoFit/>
          </a:bodyPr>
          <a:lstStyle/>
          <a:p>
            <a:pPr marL="285750" indent="-285750">
              <a:lnSpc>
                <a:spcPct val="150000"/>
              </a:lnSpc>
              <a:buFont typeface="Wingdings" panose="05000000000000000000" pitchFamily="2" charset="2"/>
              <a:buChar char="n"/>
            </a:pPr>
            <a:r>
              <a:rPr lang="zh-CN" altLang="zh-CN" dirty="0"/>
              <a:t>决策树分类步骤</a:t>
            </a:r>
            <a:endParaRPr lang="en-US" altLang="zh-CN" dirty="0"/>
          </a:p>
          <a:p>
            <a:pPr marL="742939" lvl="1" indent="-285750">
              <a:lnSpc>
                <a:spcPct val="150000"/>
              </a:lnSpc>
              <a:buFont typeface="Wingdings" panose="05000000000000000000" pitchFamily="2" charset="2"/>
              <a:buChar char="p"/>
            </a:pPr>
            <a:r>
              <a:rPr lang="zh-CN" altLang="zh-CN" sz="1600" dirty="0"/>
              <a:t>构造决策树</a:t>
            </a:r>
            <a:endParaRPr lang="en-US" altLang="zh-CN" sz="1600" dirty="0"/>
          </a:p>
          <a:p>
            <a:pPr marL="742939" lvl="1" indent="-285750">
              <a:lnSpc>
                <a:spcPct val="150000"/>
              </a:lnSpc>
              <a:buFont typeface="Wingdings" panose="05000000000000000000" pitchFamily="2" charset="2"/>
              <a:buChar char="p"/>
            </a:pPr>
            <a:r>
              <a:rPr lang="zh-CN" altLang="zh-CN" sz="1600" dirty="0"/>
              <a:t>修剪决策树</a:t>
            </a:r>
            <a:endParaRPr lang="zh-CN" altLang="en-US" sz="1600" dirty="0"/>
          </a:p>
        </p:txBody>
      </p:sp>
      <p:pic>
        <p:nvPicPr>
          <p:cNvPr id="7" name="图片 6">
            <a:extLst>
              <a:ext uri="{FF2B5EF4-FFF2-40B4-BE49-F238E27FC236}">
                <a16:creationId xmlns:a16="http://schemas.microsoft.com/office/drawing/2014/main" id="{59A11E68-2EFF-40A5-9963-C53CD1F637E5}"/>
              </a:ext>
            </a:extLst>
          </p:cNvPr>
          <p:cNvPicPr>
            <a:picLocks noChangeAspect="1"/>
          </p:cNvPicPr>
          <p:nvPr/>
        </p:nvPicPr>
        <p:blipFill rotWithShape="1">
          <a:blip r:embed="rId3"/>
          <a:srcRect l="9181" t="11657" r="9040" b="23258"/>
          <a:stretch/>
        </p:blipFill>
        <p:spPr>
          <a:xfrm>
            <a:off x="4845153" y="3033867"/>
            <a:ext cx="5629212" cy="2520000"/>
          </a:xfrm>
          <a:prstGeom prst="rect">
            <a:avLst/>
          </a:prstGeom>
        </p:spPr>
      </p:pic>
    </p:spTree>
    <p:extLst>
      <p:ext uri="{BB962C8B-B14F-4D97-AF65-F5344CB8AC3E}">
        <p14:creationId xmlns:p14="http://schemas.microsoft.com/office/powerpoint/2010/main" val="40895936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r>
              <a:rPr lang="en-US" altLang="zh-CN" dirty="0"/>
              <a:t>1/2</a:t>
            </a:r>
            <a:r>
              <a:rPr lang="zh-CN" altLang="en-US" dirty="0"/>
              <a:t>）</a:t>
            </a:r>
          </a:p>
        </p:txBody>
      </p:sp>
      <p:sp>
        <p:nvSpPr>
          <p:cNvPr id="4" name="矩形 3">
            <a:extLst>
              <a:ext uri="{FF2B5EF4-FFF2-40B4-BE49-F238E27FC236}">
                <a16:creationId xmlns:a16="http://schemas.microsoft.com/office/drawing/2014/main" id="{A9F40AE2-4541-44A8-A0BB-6FEACC596A56}"/>
              </a:ext>
            </a:extLst>
          </p:cNvPr>
          <p:cNvSpPr/>
          <p:nvPr/>
        </p:nvSpPr>
        <p:spPr>
          <a:xfrm>
            <a:off x="1108737" y="1971021"/>
            <a:ext cx="2089033" cy="458202"/>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en-US" dirty="0"/>
              <a:t>构建决策树过程</a:t>
            </a:r>
          </a:p>
        </p:txBody>
      </p:sp>
      <p:pic>
        <p:nvPicPr>
          <p:cNvPr id="8" name="图片 7">
            <a:extLst>
              <a:ext uri="{FF2B5EF4-FFF2-40B4-BE49-F238E27FC236}">
                <a16:creationId xmlns:a16="http://schemas.microsoft.com/office/drawing/2014/main" id="{A7CBF386-408A-4AFF-BA67-16A2AB89260C}"/>
              </a:ext>
            </a:extLst>
          </p:cNvPr>
          <p:cNvPicPr>
            <a:picLocks noChangeAspect="1"/>
          </p:cNvPicPr>
          <p:nvPr/>
        </p:nvPicPr>
        <p:blipFill>
          <a:blip r:embed="rId3"/>
          <a:stretch>
            <a:fillRect/>
          </a:stretch>
        </p:blipFill>
        <p:spPr>
          <a:xfrm>
            <a:off x="4728762" y="2557597"/>
            <a:ext cx="6855201" cy="3492000"/>
          </a:xfrm>
          <a:prstGeom prst="rect">
            <a:avLst/>
          </a:prstGeom>
        </p:spPr>
      </p:pic>
      <p:sp>
        <p:nvSpPr>
          <p:cNvPr id="6" name="矩形 5">
            <a:extLst>
              <a:ext uri="{FF2B5EF4-FFF2-40B4-BE49-F238E27FC236}">
                <a16:creationId xmlns:a16="http://schemas.microsoft.com/office/drawing/2014/main" id="{63892C76-2812-4AF2-B6EC-CA5E6FA05BA9}"/>
              </a:ext>
            </a:extLst>
          </p:cNvPr>
          <p:cNvSpPr/>
          <p:nvPr/>
        </p:nvSpPr>
        <p:spPr>
          <a:xfrm>
            <a:off x="1108737" y="2641603"/>
            <a:ext cx="3541522" cy="3323987"/>
          </a:xfrm>
          <a:prstGeom prst="rect">
            <a:avLst/>
          </a:prstGeom>
        </p:spPr>
        <p:txBody>
          <a:bodyPr wrap="square">
            <a:spAutoFit/>
          </a:bodyPr>
          <a:lstStyle/>
          <a:p>
            <a:pPr marL="342900" indent="-342900">
              <a:buFont typeface="+mj-lt"/>
              <a:buAutoNum type="arabicPeriod"/>
            </a:pPr>
            <a:r>
              <a:rPr lang="zh-CN" altLang="zh-CN" sz="1400" dirty="0"/>
              <a:t>根据实际需求选择类别标识属性和决策树的决策属性集</a:t>
            </a:r>
            <a:endParaRPr lang="en-US" altLang="zh-CN" sz="1400" dirty="0"/>
          </a:p>
          <a:p>
            <a:pPr marL="342900" indent="-342900">
              <a:buFont typeface="+mj-lt"/>
              <a:buAutoNum type="arabicPeriod"/>
            </a:pPr>
            <a:endParaRPr lang="en-US" altLang="zh-CN" sz="1400" dirty="0"/>
          </a:p>
          <a:p>
            <a:pPr marL="342900" indent="-342900">
              <a:buFont typeface="+mj-lt"/>
              <a:buAutoNum type="arabicPeriod"/>
            </a:pPr>
            <a:r>
              <a:rPr lang="zh-CN" altLang="en-US" sz="1400" dirty="0"/>
              <a:t>在决策属性集中选择最有分类标识能力的属性作为决策树的当前决策节点</a:t>
            </a:r>
          </a:p>
          <a:p>
            <a:pPr marL="342900" indent="-342900">
              <a:buFont typeface="+mj-lt"/>
              <a:buAutoNum type="arabicPeriod"/>
            </a:pPr>
            <a:endParaRPr lang="en-US" altLang="zh-CN" sz="1400" dirty="0"/>
          </a:p>
          <a:p>
            <a:pPr marL="342900" indent="-342900">
              <a:buFont typeface="+mj-lt"/>
              <a:buAutoNum type="arabicPeriod"/>
            </a:pPr>
            <a:r>
              <a:rPr lang="zh-CN" altLang="en-US" sz="1400" dirty="0"/>
              <a:t>根据当前决策节点属性取值的不同，将训练样本数据集划分为若干子集</a:t>
            </a:r>
          </a:p>
          <a:p>
            <a:pPr marL="342900" indent="-342900">
              <a:buFont typeface="+mj-lt"/>
              <a:buAutoNum type="arabicPeriod"/>
            </a:pPr>
            <a:endParaRPr lang="en-US" altLang="zh-CN" sz="1400" dirty="0"/>
          </a:p>
          <a:p>
            <a:pPr marL="342900" indent="-342900">
              <a:buFont typeface="+mj-lt"/>
              <a:buAutoNum type="arabicPeriod"/>
            </a:pPr>
            <a:r>
              <a:rPr lang="zh-CN" altLang="en-US" sz="1400" dirty="0"/>
              <a:t>针对上一步中得到的每一个子集，重复进行以上两个步骤，直到最后的子集符合约束的</a:t>
            </a:r>
            <a:r>
              <a:rPr lang="en-US" altLang="zh-CN" sz="1400" dirty="0"/>
              <a:t>3</a:t>
            </a:r>
            <a:r>
              <a:rPr lang="zh-CN" altLang="en-US" sz="1400" dirty="0"/>
              <a:t>个条件</a:t>
            </a:r>
            <a:endParaRPr lang="en-US" altLang="zh-CN" sz="1400" dirty="0"/>
          </a:p>
          <a:p>
            <a:pPr marL="342900" indent="-342900">
              <a:buFont typeface="+mj-lt"/>
              <a:buAutoNum type="arabicPeriod"/>
            </a:pPr>
            <a:endParaRPr lang="en-US" altLang="zh-CN" sz="1400" dirty="0"/>
          </a:p>
          <a:p>
            <a:pPr marL="342900" indent="-342900">
              <a:buFont typeface="+mj-lt"/>
              <a:buAutoNum type="arabicPeriod"/>
            </a:pPr>
            <a:r>
              <a:rPr lang="zh-CN" altLang="en-US" sz="1400" dirty="0"/>
              <a:t>根据符合条件不同生成叶子节点</a:t>
            </a:r>
          </a:p>
          <a:p>
            <a:endParaRPr lang="zh-CN" altLang="en-US" sz="1400" dirty="0"/>
          </a:p>
        </p:txBody>
      </p:sp>
    </p:spTree>
    <p:extLst>
      <p:ext uri="{BB962C8B-B14F-4D97-AF65-F5344CB8AC3E}">
        <p14:creationId xmlns:p14="http://schemas.microsoft.com/office/powerpoint/2010/main" val="13041979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r>
              <a:rPr lang="en-US" altLang="zh-CN" dirty="0"/>
              <a:t>2/2</a:t>
            </a:r>
            <a:r>
              <a:rPr lang="zh-CN" altLang="en-US" dirty="0"/>
              <a:t>）</a:t>
            </a:r>
          </a:p>
        </p:txBody>
      </p:sp>
      <p:sp>
        <p:nvSpPr>
          <p:cNvPr id="4" name="矩形 3">
            <a:extLst>
              <a:ext uri="{FF2B5EF4-FFF2-40B4-BE49-F238E27FC236}">
                <a16:creationId xmlns:a16="http://schemas.microsoft.com/office/drawing/2014/main" id="{A9F40AE2-4541-44A8-A0BB-6FEACC596A56}"/>
              </a:ext>
            </a:extLst>
          </p:cNvPr>
          <p:cNvSpPr/>
          <p:nvPr/>
        </p:nvSpPr>
        <p:spPr>
          <a:xfrm>
            <a:off x="1108737" y="1971021"/>
            <a:ext cx="1627369" cy="458202"/>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en-US" dirty="0"/>
              <a:t>修剪决策树</a:t>
            </a:r>
          </a:p>
        </p:txBody>
      </p:sp>
      <p:sp>
        <p:nvSpPr>
          <p:cNvPr id="5" name="矩形 4">
            <a:extLst>
              <a:ext uri="{FF2B5EF4-FFF2-40B4-BE49-F238E27FC236}">
                <a16:creationId xmlns:a16="http://schemas.microsoft.com/office/drawing/2014/main" id="{E4C78F13-69D5-4D8C-9908-039B1A0C947A}"/>
              </a:ext>
            </a:extLst>
          </p:cNvPr>
          <p:cNvSpPr/>
          <p:nvPr/>
        </p:nvSpPr>
        <p:spPr>
          <a:xfrm>
            <a:off x="1413384" y="2512173"/>
            <a:ext cx="6599239" cy="338554"/>
          </a:xfrm>
          <a:prstGeom prst="rect">
            <a:avLst/>
          </a:prstGeom>
        </p:spPr>
        <p:txBody>
          <a:bodyPr wrap="square">
            <a:spAutoFit/>
          </a:bodyPr>
          <a:lstStyle/>
          <a:p>
            <a:pPr marL="285750" indent="-285750">
              <a:buFont typeface="Wingdings" panose="05000000000000000000" pitchFamily="2" charset="2"/>
              <a:buChar char="p"/>
            </a:pPr>
            <a:r>
              <a:rPr lang="zh-CN" altLang="zh-CN" sz="1600" dirty="0"/>
              <a:t>对决策树进行修剪，除去不必要的分枝，同时也能使决策树得到简化</a:t>
            </a:r>
            <a:endParaRPr lang="zh-CN" altLang="en-US" sz="1600" dirty="0"/>
          </a:p>
        </p:txBody>
      </p:sp>
      <p:sp>
        <p:nvSpPr>
          <p:cNvPr id="7" name="矩形 6">
            <a:extLst>
              <a:ext uri="{FF2B5EF4-FFF2-40B4-BE49-F238E27FC236}">
                <a16:creationId xmlns:a16="http://schemas.microsoft.com/office/drawing/2014/main" id="{A6B128FB-2F77-4532-8067-CB41E2F42278}"/>
              </a:ext>
            </a:extLst>
          </p:cNvPr>
          <p:cNvSpPr/>
          <p:nvPr/>
        </p:nvSpPr>
        <p:spPr>
          <a:xfrm>
            <a:off x="981924" y="3118987"/>
            <a:ext cx="3249608" cy="1754326"/>
          </a:xfrm>
          <a:prstGeom prst="rect">
            <a:avLst/>
          </a:prstGeom>
        </p:spPr>
        <p:txBody>
          <a:bodyPr wrap="none">
            <a:spAutoFit/>
          </a:bodyPr>
          <a:lstStyle/>
          <a:p>
            <a:pPr marL="742939" lvl="1" indent="-285750">
              <a:lnSpc>
                <a:spcPct val="150000"/>
              </a:lnSpc>
              <a:buFont typeface="Wingdings" panose="05000000000000000000" pitchFamily="2" charset="2"/>
              <a:buChar char="p"/>
            </a:pPr>
            <a:r>
              <a:rPr lang="zh-CN" altLang="zh-CN" sz="1600" dirty="0"/>
              <a:t>修剪策略</a:t>
            </a:r>
            <a:endParaRPr lang="en-US" altLang="zh-CN" sz="1600" dirty="0"/>
          </a:p>
          <a:p>
            <a:pPr marL="1257277" lvl="2" indent="-342900">
              <a:lnSpc>
                <a:spcPct val="150000"/>
              </a:lnSpc>
              <a:buFont typeface="Century Gothic" panose="020B0502020202020204" pitchFamily="34" charset="0"/>
              <a:buChar char="―"/>
            </a:pPr>
            <a:r>
              <a:rPr lang="zh-CN" altLang="zh-CN" sz="1400" dirty="0"/>
              <a:t>基于代价复杂度的修剪</a:t>
            </a:r>
            <a:endParaRPr lang="zh-CN" altLang="en-US" sz="1400" dirty="0"/>
          </a:p>
          <a:p>
            <a:pPr marL="1257277" lvl="2" indent="-342900">
              <a:lnSpc>
                <a:spcPct val="150000"/>
              </a:lnSpc>
              <a:buFont typeface="Century Gothic" panose="020B0502020202020204" pitchFamily="34" charset="0"/>
              <a:buChar char="―"/>
            </a:pPr>
            <a:r>
              <a:rPr lang="zh-CN" altLang="zh-CN" sz="1400" dirty="0"/>
              <a:t>悲观修剪</a:t>
            </a:r>
            <a:endParaRPr lang="zh-CN" altLang="en-US" sz="1400" dirty="0"/>
          </a:p>
          <a:p>
            <a:pPr marL="1257277" lvl="2" indent="-342900">
              <a:lnSpc>
                <a:spcPct val="150000"/>
              </a:lnSpc>
              <a:buFont typeface="Century Gothic" panose="020B0502020202020204" pitchFamily="34" charset="0"/>
              <a:buChar char="―"/>
            </a:pPr>
            <a:r>
              <a:rPr lang="zh-CN" altLang="zh-CN" sz="1400" dirty="0"/>
              <a:t>最小描述长度</a:t>
            </a:r>
            <a:r>
              <a:rPr lang="zh-CN" altLang="en-US" sz="1400" dirty="0"/>
              <a:t>修剪</a:t>
            </a:r>
          </a:p>
          <a:p>
            <a:endParaRPr lang="zh-CN" altLang="en-US" dirty="0"/>
          </a:p>
        </p:txBody>
      </p:sp>
      <p:sp>
        <p:nvSpPr>
          <p:cNvPr id="9" name="矩形 8">
            <a:extLst>
              <a:ext uri="{FF2B5EF4-FFF2-40B4-BE49-F238E27FC236}">
                <a16:creationId xmlns:a16="http://schemas.microsoft.com/office/drawing/2014/main" id="{6D62CF65-7C0A-48DA-ACCD-F047C5DCE4F2}"/>
              </a:ext>
            </a:extLst>
          </p:cNvPr>
          <p:cNvSpPr/>
          <p:nvPr/>
        </p:nvSpPr>
        <p:spPr>
          <a:xfrm>
            <a:off x="981924" y="4718929"/>
            <a:ext cx="6096000" cy="1069332"/>
          </a:xfrm>
          <a:prstGeom prst="rect">
            <a:avLst/>
          </a:prstGeom>
        </p:spPr>
        <p:txBody>
          <a:bodyPr>
            <a:spAutoFit/>
          </a:bodyPr>
          <a:lstStyle/>
          <a:p>
            <a:pPr marL="742939" lvl="1" indent="-285750">
              <a:lnSpc>
                <a:spcPct val="150000"/>
              </a:lnSpc>
              <a:buFont typeface="Wingdings" panose="05000000000000000000" pitchFamily="2" charset="2"/>
              <a:buChar char="p"/>
            </a:pPr>
            <a:r>
              <a:rPr lang="zh-CN" altLang="zh-CN" sz="1600" dirty="0"/>
              <a:t>修剪</a:t>
            </a:r>
            <a:r>
              <a:rPr lang="zh-CN" altLang="en-US" sz="1600" dirty="0"/>
              <a:t>顺序</a:t>
            </a:r>
            <a:endParaRPr lang="en-US" altLang="zh-CN" sz="1600" dirty="0"/>
          </a:p>
          <a:p>
            <a:pPr marL="1200127" lvl="2" indent="-285750">
              <a:lnSpc>
                <a:spcPct val="150000"/>
              </a:lnSpc>
              <a:buFont typeface="Century Gothic" panose="020B0502020202020204" pitchFamily="34" charset="0"/>
              <a:buChar char="―"/>
            </a:pPr>
            <a:r>
              <a:rPr lang="zh-CN" altLang="en-US" sz="1400" dirty="0"/>
              <a:t>先剪枝（</a:t>
            </a:r>
            <a:r>
              <a:rPr lang="en-US" altLang="zh-CN" sz="1400" dirty="0"/>
              <a:t>Pre-pruning</a:t>
            </a:r>
            <a:r>
              <a:rPr lang="zh-CN" altLang="en-US" sz="1400" dirty="0"/>
              <a:t>）</a:t>
            </a:r>
          </a:p>
          <a:p>
            <a:pPr marL="1200127" lvl="2" indent="-285750">
              <a:lnSpc>
                <a:spcPct val="150000"/>
              </a:lnSpc>
              <a:buFont typeface="Century Gothic" panose="020B0502020202020204" pitchFamily="34" charset="0"/>
              <a:buChar char="―"/>
            </a:pPr>
            <a:r>
              <a:rPr lang="zh-CN" altLang="en-US" sz="1400" dirty="0"/>
              <a:t>后剪枝（</a:t>
            </a:r>
            <a:r>
              <a:rPr lang="en-US" altLang="zh-CN" sz="1400" dirty="0"/>
              <a:t>Post-pruning</a:t>
            </a:r>
            <a:r>
              <a:rPr lang="zh-CN" altLang="en-US" sz="1400" dirty="0"/>
              <a:t>）</a:t>
            </a:r>
          </a:p>
        </p:txBody>
      </p:sp>
    </p:spTree>
    <p:extLst>
      <p:ext uri="{BB962C8B-B14F-4D97-AF65-F5344CB8AC3E}">
        <p14:creationId xmlns:p14="http://schemas.microsoft.com/office/powerpoint/2010/main" val="25040458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p>
        </p:txBody>
      </p:sp>
      <p:sp>
        <p:nvSpPr>
          <p:cNvPr id="6" name="矩形 5">
            <a:extLst>
              <a:ext uri="{FF2B5EF4-FFF2-40B4-BE49-F238E27FC236}">
                <a16:creationId xmlns:a16="http://schemas.microsoft.com/office/drawing/2014/main" id="{0B274D5D-90DA-49DC-AA5F-EFACB1B9B176}"/>
              </a:ext>
            </a:extLst>
          </p:cNvPr>
          <p:cNvSpPr/>
          <p:nvPr/>
        </p:nvSpPr>
        <p:spPr>
          <a:xfrm>
            <a:off x="1202477" y="2020252"/>
            <a:ext cx="1396536" cy="369332"/>
          </a:xfrm>
          <a:prstGeom prst="rect">
            <a:avLst/>
          </a:prstGeom>
        </p:spPr>
        <p:txBody>
          <a:bodyPr wrap="none">
            <a:spAutoFit/>
          </a:bodyPr>
          <a:lstStyle/>
          <a:p>
            <a:pPr marL="285750" indent="-285750">
              <a:buFont typeface="Wingdings" panose="05000000000000000000" pitchFamily="2" charset="2"/>
              <a:buChar char="n"/>
            </a:pPr>
            <a:r>
              <a:rPr lang="en-US" altLang="zh-CN" dirty="0"/>
              <a:t>k-</a:t>
            </a:r>
            <a:r>
              <a:rPr lang="zh-CN" altLang="zh-CN" dirty="0"/>
              <a:t>最近邻</a:t>
            </a:r>
            <a:endParaRPr lang="zh-CN" altLang="en-US" dirty="0"/>
          </a:p>
        </p:txBody>
      </p:sp>
      <p:sp>
        <p:nvSpPr>
          <p:cNvPr id="7" name="矩形 6">
            <a:extLst>
              <a:ext uri="{FF2B5EF4-FFF2-40B4-BE49-F238E27FC236}">
                <a16:creationId xmlns:a16="http://schemas.microsoft.com/office/drawing/2014/main" id="{65CB3F53-861D-4A00-BA4C-BF8A87AEAEBF}"/>
              </a:ext>
            </a:extLst>
          </p:cNvPr>
          <p:cNvSpPr/>
          <p:nvPr/>
        </p:nvSpPr>
        <p:spPr>
          <a:xfrm>
            <a:off x="1560162" y="2442814"/>
            <a:ext cx="8265763" cy="70000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400" dirty="0"/>
              <a:t>最临近分类基于类比学习，是一种基于实例的学习，它使用具体的训练实例进行预测，而不必维护源自数据的抽象（或模型）</a:t>
            </a:r>
            <a:endParaRPr lang="zh-CN" altLang="en-US" sz="1400" dirty="0"/>
          </a:p>
        </p:txBody>
      </p:sp>
      <p:sp>
        <p:nvSpPr>
          <p:cNvPr id="8" name="矩形 7">
            <a:extLst>
              <a:ext uri="{FF2B5EF4-FFF2-40B4-BE49-F238E27FC236}">
                <a16:creationId xmlns:a16="http://schemas.microsoft.com/office/drawing/2014/main" id="{951492D6-0F08-488E-970D-39D58D53C5C9}"/>
              </a:ext>
            </a:extLst>
          </p:cNvPr>
          <p:cNvSpPr/>
          <p:nvPr/>
        </p:nvSpPr>
        <p:spPr>
          <a:xfrm>
            <a:off x="1202477" y="3378553"/>
            <a:ext cx="1819729" cy="369332"/>
          </a:xfrm>
          <a:prstGeom prst="rect">
            <a:avLst/>
          </a:prstGeom>
        </p:spPr>
        <p:txBody>
          <a:bodyPr wrap="none">
            <a:spAutoFit/>
          </a:bodyPr>
          <a:lstStyle/>
          <a:p>
            <a:pPr marL="285750" indent="-285750">
              <a:buFont typeface="Wingdings" panose="05000000000000000000" pitchFamily="2" charset="2"/>
              <a:buChar char="n"/>
            </a:pPr>
            <a:r>
              <a:rPr lang="en-US" altLang="zh-CN" dirty="0"/>
              <a:t>k-</a:t>
            </a:r>
            <a:r>
              <a:rPr lang="zh-CN" altLang="zh-CN" dirty="0"/>
              <a:t>最近邻</a:t>
            </a:r>
            <a:r>
              <a:rPr lang="zh-CN" altLang="en-US" dirty="0"/>
              <a:t>原理</a:t>
            </a:r>
          </a:p>
        </p:txBody>
      </p:sp>
      <p:sp>
        <p:nvSpPr>
          <p:cNvPr id="9" name="矩形 8">
            <a:extLst>
              <a:ext uri="{FF2B5EF4-FFF2-40B4-BE49-F238E27FC236}">
                <a16:creationId xmlns:a16="http://schemas.microsoft.com/office/drawing/2014/main" id="{4F86097C-B2C8-46BE-B854-CD014F123965}"/>
              </a:ext>
            </a:extLst>
          </p:cNvPr>
          <p:cNvSpPr/>
          <p:nvPr/>
        </p:nvSpPr>
        <p:spPr>
          <a:xfrm>
            <a:off x="1560162" y="3920574"/>
            <a:ext cx="8653221" cy="102316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采用</a:t>
            </a:r>
            <a:r>
              <a:rPr lang="en-US" altLang="zh-CN" sz="1400" dirty="0"/>
              <a:t>n </a:t>
            </a:r>
            <a:r>
              <a:rPr lang="zh-CN" altLang="en-US" sz="1400" dirty="0"/>
              <a:t>维数值属性描述训练样本，每个样本代表</a:t>
            </a:r>
            <a:r>
              <a:rPr lang="en-US" altLang="zh-CN" sz="1400" dirty="0"/>
              <a:t>n </a:t>
            </a:r>
            <a:r>
              <a:rPr lang="zh-CN" altLang="en-US" sz="1400" dirty="0"/>
              <a:t>维空间的一个点，即所有的训练样本都存放在</a:t>
            </a:r>
            <a:r>
              <a:rPr lang="en-US" altLang="zh-CN" sz="1400" dirty="0"/>
              <a:t>n </a:t>
            </a:r>
            <a:r>
              <a:rPr lang="zh-CN" altLang="en-US" sz="1400" dirty="0"/>
              <a:t>维空间中。若给定一个未知样本，</a:t>
            </a:r>
            <a:r>
              <a:rPr lang="en-US" altLang="zh-CN" sz="1400" dirty="0"/>
              <a:t>k-</a:t>
            </a:r>
            <a:r>
              <a:rPr lang="zh-CN" altLang="en-US" sz="1400" dirty="0"/>
              <a:t>最近邻分类法搜索模式空间，计算该测试样本与训练集中其他样本的邻近度，找出最接近未知样本的</a:t>
            </a:r>
            <a:r>
              <a:rPr lang="en-US" altLang="zh-CN" sz="1400" dirty="0"/>
              <a:t>k </a:t>
            </a:r>
            <a:r>
              <a:rPr lang="zh-CN" altLang="en-US" sz="1400" dirty="0"/>
              <a:t>个训练样本，这</a:t>
            </a:r>
            <a:r>
              <a:rPr lang="en-US" altLang="zh-CN" sz="1400" dirty="0"/>
              <a:t>k </a:t>
            </a:r>
            <a:r>
              <a:rPr lang="zh-CN" altLang="en-US" sz="1400" dirty="0"/>
              <a:t>个训练样本就是未知样本的</a:t>
            </a:r>
            <a:r>
              <a:rPr lang="en-US" altLang="zh-CN" sz="1400" dirty="0"/>
              <a:t>k </a:t>
            </a:r>
            <a:r>
              <a:rPr lang="zh-CN" altLang="en-US" sz="1400" dirty="0"/>
              <a:t>个“近邻”</a:t>
            </a:r>
          </a:p>
        </p:txBody>
      </p:sp>
      <p:sp>
        <p:nvSpPr>
          <p:cNvPr id="10" name="矩形 9">
            <a:extLst>
              <a:ext uri="{FF2B5EF4-FFF2-40B4-BE49-F238E27FC236}">
                <a16:creationId xmlns:a16="http://schemas.microsoft.com/office/drawing/2014/main" id="{00A36877-324C-4438-9C93-3CD929D86991}"/>
              </a:ext>
            </a:extLst>
          </p:cNvPr>
          <p:cNvSpPr/>
          <p:nvPr/>
        </p:nvSpPr>
        <p:spPr>
          <a:xfrm>
            <a:off x="1560161" y="5039199"/>
            <a:ext cx="8653221" cy="37683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其中的“邻近度”一般采用欧几里得距离定义</a:t>
            </a:r>
          </a:p>
        </p:txBody>
      </p:sp>
      <p:graphicFrame>
        <p:nvGraphicFramePr>
          <p:cNvPr id="11" name="对象 10">
            <a:extLst>
              <a:ext uri="{FF2B5EF4-FFF2-40B4-BE49-F238E27FC236}">
                <a16:creationId xmlns:a16="http://schemas.microsoft.com/office/drawing/2014/main" id="{4AA66EE6-D327-4282-A556-03184997A96D}"/>
              </a:ext>
            </a:extLst>
          </p:cNvPr>
          <p:cNvGraphicFramePr>
            <a:graphicFrameLocks noChangeAspect="1"/>
          </p:cNvGraphicFramePr>
          <p:nvPr>
            <p:extLst>
              <p:ext uri="{D42A27DB-BD31-4B8C-83A1-F6EECF244321}">
                <p14:modId xmlns:p14="http://schemas.microsoft.com/office/powerpoint/2010/main" val="2492506218"/>
              </p:ext>
            </p:extLst>
          </p:nvPr>
        </p:nvGraphicFramePr>
        <p:xfrm>
          <a:off x="4645993" y="5553867"/>
          <a:ext cx="2094099" cy="375864"/>
        </p:xfrm>
        <a:graphic>
          <a:graphicData uri="http://schemas.openxmlformats.org/presentationml/2006/ole">
            <mc:AlternateContent xmlns:mc="http://schemas.openxmlformats.org/markup-compatibility/2006">
              <mc:Choice xmlns:v="urn:schemas-microsoft-com:vml" Requires="v">
                <p:oleObj spid="_x0000_s7172" r:id="rId4" imgW="1485265" imgH="266700" progId="Equation.DSMT4">
                  <p:embed/>
                </p:oleObj>
              </mc:Choice>
              <mc:Fallback>
                <p:oleObj r:id="rId4" imgW="1485265" imgH="266700" progId="Equation.DSMT4">
                  <p:embed/>
                  <p:pic>
                    <p:nvPicPr>
                      <p:cNvPr id="11264" name="对象 112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993" y="5553867"/>
                        <a:ext cx="2094099" cy="375864"/>
                      </a:xfrm>
                      <a:prstGeom prst="rect">
                        <a:avLst/>
                      </a:prstGeom>
                      <a:noFill/>
                    </p:spPr>
                  </p:pic>
                </p:oleObj>
              </mc:Fallback>
            </mc:AlternateContent>
          </a:graphicData>
        </a:graphic>
      </p:graphicFrame>
    </p:spTree>
    <p:extLst>
      <p:ext uri="{BB962C8B-B14F-4D97-AF65-F5344CB8AC3E}">
        <p14:creationId xmlns:p14="http://schemas.microsoft.com/office/powerpoint/2010/main" val="168381828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p>
        </p:txBody>
      </p:sp>
      <p:sp>
        <p:nvSpPr>
          <p:cNvPr id="6" name="矩形 5">
            <a:extLst>
              <a:ext uri="{FF2B5EF4-FFF2-40B4-BE49-F238E27FC236}">
                <a16:creationId xmlns:a16="http://schemas.microsoft.com/office/drawing/2014/main" id="{0B274D5D-90DA-49DC-AA5F-EFACB1B9B176}"/>
              </a:ext>
            </a:extLst>
          </p:cNvPr>
          <p:cNvSpPr/>
          <p:nvPr/>
        </p:nvSpPr>
        <p:spPr>
          <a:xfrm>
            <a:off x="1202477" y="2020252"/>
            <a:ext cx="1819729" cy="369332"/>
          </a:xfrm>
          <a:prstGeom prst="rect">
            <a:avLst/>
          </a:prstGeom>
        </p:spPr>
        <p:txBody>
          <a:bodyPr wrap="none">
            <a:spAutoFit/>
          </a:bodyPr>
          <a:lstStyle/>
          <a:p>
            <a:pPr marL="285750" indent="-285750">
              <a:buFont typeface="Wingdings" panose="05000000000000000000" pitchFamily="2" charset="2"/>
              <a:buChar char="n"/>
            </a:pPr>
            <a:r>
              <a:rPr lang="en-US" altLang="zh-CN" dirty="0"/>
              <a:t>k-</a:t>
            </a:r>
            <a:r>
              <a:rPr lang="zh-CN" altLang="zh-CN" dirty="0"/>
              <a:t>最近邻</a:t>
            </a:r>
            <a:r>
              <a:rPr lang="zh-CN" altLang="en-US" dirty="0"/>
              <a:t>实例</a:t>
            </a:r>
          </a:p>
        </p:txBody>
      </p:sp>
      <p:sp>
        <p:nvSpPr>
          <p:cNvPr id="7" name="矩形 6">
            <a:extLst>
              <a:ext uri="{FF2B5EF4-FFF2-40B4-BE49-F238E27FC236}">
                <a16:creationId xmlns:a16="http://schemas.microsoft.com/office/drawing/2014/main" id="{65CB3F53-861D-4A00-BA4C-BF8A87AEAEBF}"/>
              </a:ext>
            </a:extLst>
          </p:cNvPr>
          <p:cNvSpPr/>
          <p:nvPr/>
        </p:nvSpPr>
        <p:spPr>
          <a:xfrm>
            <a:off x="1560162" y="2442814"/>
            <a:ext cx="8265763" cy="37452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在</a:t>
            </a:r>
            <a:r>
              <a:rPr lang="en-US" altLang="zh-CN" sz="1400" dirty="0"/>
              <a:t>k=3</a:t>
            </a:r>
            <a:r>
              <a:rPr lang="zh-CN" altLang="en-US" sz="1400" dirty="0"/>
              <a:t>和</a:t>
            </a:r>
            <a:r>
              <a:rPr lang="en-US" altLang="zh-CN" sz="1400" dirty="0"/>
              <a:t>k=6</a:t>
            </a:r>
            <a:r>
              <a:rPr lang="zh-CN" altLang="en-US" sz="1400" dirty="0"/>
              <a:t>时，红色星星应该被分为哪个类别？</a:t>
            </a:r>
          </a:p>
        </p:txBody>
      </p:sp>
      <p:pic>
        <p:nvPicPr>
          <p:cNvPr id="13" name="图片 12">
            <a:extLst>
              <a:ext uri="{FF2B5EF4-FFF2-40B4-BE49-F238E27FC236}">
                <a16:creationId xmlns:a16="http://schemas.microsoft.com/office/drawing/2014/main" id="{9601DB0C-C68E-4D69-B805-40DF2C5ECDCC}"/>
              </a:ext>
            </a:extLst>
          </p:cNvPr>
          <p:cNvPicPr>
            <a:picLocks noChangeAspect="1"/>
          </p:cNvPicPr>
          <p:nvPr/>
        </p:nvPicPr>
        <p:blipFill>
          <a:blip r:embed="rId3"/>
          <a:stretch>
            <a:fillRect/>
          </a:stretch>
        </p:blipFill>
        <p:spPr>
          <a:xfrm>
            <a:off x="4043635" y="3139472"/>
            <a:ext cx="4104730" cy="3168000"/>
          </a:xfrm>
          <a:prstGeom prst="rect">
            <a:avLst/>
          </a:prstGeom>
        </p:spPr>
      </p:pic>
    </p:spTree>
    <p:extLst>
      <p:ext uri="{BB962C8B-B14F-4D97-AF65-F5344CB8AC3E}">
        <p14:creationId xmlns:p14="http://schemas.microsoft.com/office/powerpoint/2010/main" val="45748867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4.4 </a:t>
            </a:r>
            <a:r>
              <a:rPr lang="zh-CN" altLang="en-US" dirty="0"/>
              <a:t>关联规则算法应用：保险客户风险分析</a:t>
            </a:r>
          </a:p>
        </p:txBody>
      </p:sp>
      <p:sp>
        <p:nvSpPr>
          <p:cNvPr id="4" name="矩形 3">
            <a:extLst>
              <a:ext uri="{FF2B5EF4-FFF2-40B4-BE49-F238E27FC236}">
                <a16:creationId xmlns:a16="http://schemas.microsoft.com/office/drawing/2014/main" id="{02BD46C3-F2D7-4F00-AEC9-EBF1847C9273}"/>
              </a:ext>
            </a:extLst>
          </p:cNvPr>
          <p:cNvSpPr/>
          <p:nvPr/>
        </p:nvSpPr>
        <p:spPr>
          <a:xfrm>
            <a:off x="1279366" y="1757642"/>
            <a:ext cx="8887524" cy="460126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挖掘目标</a:t>
            </a:r>
            <a:endParaRPr lang="en-US" altLang="zh-CN" dirty="0"/>
          </a:p>
          <a:p>
            <a:pPr marL="285750" indent="-285750">
              <a:lnSpc>
                <a:spcPts val="1180"/>
              </a:lnSpc>
              <a:buFont typeface="Wingdings" panose="05000000000000000000" pitchFamily="2" charset="2"/>
              <a:buChar char="n"/>
            </a:pPr>
            <a:endParaRPr lang="en-US" altLang="zh-CN" sz="1400" b="1" dirty="0"/>
          </a:p>
          <a:p>
            <a:pPr marL="742939" lvl="1" indent="-285750">
              <a:lnSpc>
                <a:spcPct val="150000"/>
              </a:lnSpc>
              <a:buFont typeface="Wingdings" panose="05000000000000000000" pitchFamily="2" charset="2"/>
              <a:buChar char="p"/>
            </a:pPr>
            <a:r>
              <a:rPr lang="zh-CN" altLang="zh-CN" sz="1400" dirty="0"/>
              <a:t>由过去大量的经验数据发现机动车辆事故率与驾驶者及所驾驶的车辆有着密切的关系，影响驾驶人员安全驾驶的主要因素有年龄、性别、驾龄、职业、婚姻状况、车辆车型、车辆用途、车龄等。因此，客户风险分析的挖掘目标就是上述各主要因素与客户风险之间的关系，等等</a:t>
            </a:r>
            <a:endParaRPr lang="en-US" altLang="zh-CN" sz="1400" dirty="0"/>
          </a:p>
          <a:p>
            <a:pPr marL="285750" indent="-285750">
              <a:lnSpc>
                <a:spcPts val="1180"/>
              </a:lnSpc>
              <a:buFont typeface="Wingdings" panose="05000000000000000000" pitchFamily="2" charset="2"/>
              <a:buChar char="n"/>
            </a:pPr>
            <a:endParaRPr lang="en-US" altLang="zh-CN" sz="1400" b="1" dirty="0"/>
          </a:p>
          <a:p>
            <a:pPr marL="285750" indent="-285750">
              <a:lnSpc>
                <a:spcPct val="150000"/>
              </a:lnSpc>
              <a:buFont typeface="Wingdings" panose="05000000000000000000" pitchFamily="2" charset="2"/>
              <a:buChar char="n"/>
            </a:pPr>
            <a:r>
              <a:rPr lang="zh-CN" altLang="zh-CN" dirty="0"/>
              <a:t>数据预处理</a:t>
            </a:r>
            <a:endParaRPr lang="en-US" altLang="zh-CN" dirty="0"/>
          </a:p>
          <a:p>
            <a:pPr marL="285750" indent="-285750">
              <a:lnSpc>
                <a:spcPts val="1180"/>
              </a:lnSpc>
              <a:buFont typeface="Wingdings" panose="05000000000000000000" pitchFamily="2" charset="2"/>
              <a:buChar char="n"/>
            </a:pPr>
            <a:endParaRPr lang="en-US" altLang="zh-CN" sz="1400" b="1" dirty="0"/>
          </a:p>
          <a:p>
            <a:pPr marL="742939" lvl="1" indent="-285750">
              <a:lnSpc>
                <a:spcPct val="150000"/>
              </a:lnSpc>
              <a:buFont typeface="Wingdings" panose="05000000000000000000" pitchFamily="2" charset="2"/>
              <a:buChar char="p"/>
            </a:pPr>
            <a:r>
              <a:rPr lang="zh-CN" altLang="zh-CN" sz="1600" dirty="0"/>
              <a:t>数据清洗</a:t>
            </a:r>
            <a:endParaRPr lang="zh-CN" altLang="en-US" sz="1600" dirty="0"/>
          </a:p>
          <a:p>
            <a:pPr marL="1200127" lvl="2" indent="-285750">
              <a:lnSpc>
                <a:spcPct val="150000"/>
              </a:lnSpc>
              <a:buFont typeface="Century Gothic" panose="020B0502020202020204" pitchFamily="34" charset="0"/>
              <a:buChar char="―"/>
            </a:pPr>
            <a:r>
              <a:rPr lang="zh-CN" altLang="zh-CN" sz="1400" dirty="0"/>
              <a:t>去除数据集之中的噪声数据和无关数据，处理遗漏数据和清洗“脏”数据等</a:t>
            </a:r>
            <a:r>
              <a:rPr lang="zh-CN" altLang="en-US" sz="1400" dirty="0"/>
              <a:t>。</a:t>
            </a:r>
            <a:r>
              <a:rPr lang="zh-CN" altLang="zh-CN" sz="1400" dirty="0"/>
              <a:t>数据清洗处理通常包括处理噪声数据、填补遗漏数据值</a:t>
            </a:r>
            <a:r>
              <a:rPr lang="en-US" altLang="zh-CN" sz="1400" dirty="0"/>
              <a:t>/</a:t>
            </a:r>
            <a:r>
              <a:rPr lang="zh-CN" altLang="zh-CN" sz="1400" dirty="0"/>
              <a:t>除去异常值、纠正数据不一致的问题，等等</a:t>
            </a:r>
            <a:endParaRPr lang="zh-CN" altLang="en-US" sz="1400" dirty="0"/>
          </a:p>
          <a:p>
            <a:pPr marL="742939" lvl="1" indent="-285750">
              <a:lnSpc>
                <a:spcPct val="150000"/>
              </a:lnSpc>
              <a:buFont typeface="Wingdings" panose="05000000000000000000" pitchFamily="2" charset="2"/>
              <a:buChar char="p"/>
            </a:pPr>
            <a:r>
              <a:rPr lang="zh-CN" altLang="zh-CN" sz="1600" dirty="0"/>
              <a:t>数据转化</a:t>
            </a:r>
            <a:endParaRPr lang="zh-CN" altLang="en-US" sz="1600" dirty="0"/>
          </a:p>
          <a:p>
            <a:pPr marL="1200127" lvl="2" indent="-285750">
              <a:buFont typeface="Century Gothic" panose="020B0502020202020204" pitchFamily="34" charset="0"/>
              <a:buChar char="―"/>
            </a:pPr>
            <a:r>
              <a:rPr lang="zh-CN" altLang="zh-CN" sz="1400" dirty="0"/>
              <a:t>在处理完噪声数据后，就可以对数据进行转化，主要的方法有</a:t>
            </a:r>
            <a:r>
              <a:rPr lang="zh-CN" altLang="en-US" sz="1400" dirty="0"/>
              <a:t>：</a:t>
            </a:r>
            <a:endParaRPr lang="en-US" altLang="zh-CN" sz="1400" dirty="0"/>
          </a:p>
          <a:p>
            <a:pPr marL="1657316" lvl="3" indent="-285750">
              <a:buFont typeface="Wingdings" panose="05000000000000000000" pitchFamily="2" charset="2"/>
              <a:buChar char="Ø"/>
            </a:pPr>
            <a:r>
              <a:rPr lang="en-US" altLang="zh-CN" sz="1400" dirty="0"/>
              <a:t> </a:t>
            </a:r>
            <a:r>
              <a:rPr lang="zh-CN" altLang="zh-CN" sz="1400" dirty="0"/>
              <a:t>聚集</a:t>
            </a:r>
            <a:endParaRPr lang="en-US" altLang="zh-CN" sz="1400" dirty="0"/>
          </a:p>
          <a:p>
            <a:pPr marL="1657316" lvl="3" indent="-285750">
              <a:buFont typeface="Wingdings" panose="05000000000000000000" pitchFamily="2" charset="2"/>
              <a:buChar char="Ø"/>
            </a:pPr>
            <a:r>
              <a:rPr lang="en-US" altLang="zh-CN" sz="1400" dirty="0"/>
              <a:t> </a:t>
            </a:r>
            <a:r>
              <a:rPr lang="zh-CN" altLang="zh-CN" sz="1400" dirty="0"/>
              <a:t>忽略无关属性</a:t>
            </a:r>
            <a:endParaRPr lang="en-US" altLang="zh-CN" sz="1400" dirty="0"/>
          </a:p>
          <a:p>
            <a:pPr marL="1657316" lvl="3" indent="-285750">
              <a:buFont typeface="Wingdings" panose="05000000000000000000" pitchFamily="2" charset="2"/>
              <a:buChar char="Ø"/>
            </a:pPr>
            <a:r>
              <a:rPr lang="en-US" altLang="zh-CN" sz="1400" dirty="0"/>
              <a:t> </a:t>
            </a:r>
            <a:r>
              <a:rPr lang="zh-CN" altLang="zh-CN" sz="1400" dirty="0"/>
              <a:t>连续型属性离散化等</a:t>
            </a:r>
            <a:endParaRPr lang="zh-CN" altLang="zh-CN" sz="1400" b="1" dirty="0"/>
          </a:p>
        </p:txBody>
      </p:sp>
    </p:spTree>
    <p:extLst>
      <p:ext uri="{BB962C8B-B14F-4D97-AF65-F5344CB8AC3E}">
        <p14:creationId xmlns:p14="http://schemas.microsoft.com/office/powerpoint/2010/main" val="18443856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4.4 </a:t>
            </a:r>
            <a:r>
              <a:rPr lang="zh-CN" altLang="en-US" dirty="0"/>
              <a:t>关联规则算法应用：保险客户风险分析</a:t>
            </a:r>
          </a:p>
        </p:txBody>
      </p:sp>
      <p:grpSp>
        <p:nvGrpSpPr>
          <p:cNvPr id="5" name="组合 4">
            <a:extLst>
              <a:ext uri="{FF2B5EF4-FFF2-40B4-BE49-F238E27FC236}">
                <a16:creationId xmlns:a16="http://schemas.microsoft.com/office/drawing/2014/main" id="{9AC9286F-873D-4330-94D8-3B5F192C5D36}"/>
              </a:ext>
            </a:extLst>
          </p:cNvPr>
          <p:cNvGrpSpPr/>
          <p:nvPr/>
        </p:nvGrpSpPr>
        <p:grpSpPr>
          <a:xfrm>
            <a:off x="837971" y="2024285"/>
            <a:ext cx="2188111" cy="4029486"/>
            <a:chOff x="508933" y="1850270"/>
            <a:chExt cx="3059801" cy="4029486"/>
          </a:xfrm>
          <a:solidFill>
            <a:schemeClr val="accent5">
              <a:lumMod val="20000"/>
              <a:lumOff val="80000"/>
            </a:schemeClr>
          </a:solidFill>
        </p:grpSpPr>
        <p:sp>
          <p:nvSpPr>
            <p:cNvPr id="6" name="矩形 5">
              <a:extLst>
                <a:ext uri="{FF2B5EF4-FFF2-40B4-BE49-F238E27FC236}">
                  <a16:creationId xmlns:a16="http://schemas.microsoft.com/office/drawing/2014/main" id="{183FF697-DDE6-478A-BB35-7A236F6FEDD4}"/>
                </a:ext>
              </a:extLst>
            </p:cNvPr>
            <p:cNvSpPr/>
            <p:nvPr/>
          </p:nvSpPr>
          <p:spPr>
            <a:xfrm>
              <a:off x="508933" y="1850270"/>
              <a:ext cx="2096547" cy="307777"/>
            </a:xfrm>
            <a:prstGeom prst="rect">
              <a:avLst/>
            </a:prstGeom>
            <a:grpFill/>
            <a:ln>
              <a:noFill/>
            </a:ln>
          </p:spPr>
          <p:txBody>
            <a:bodyPr wrap="none">
              <a:spAutoFit/>
            </a:bodyPr>
            <a:lstStyle/>
            <a:p>
              <a:r>
                <a:rPr lang="zh-CN" altLang="zh-CN" sz="1400" dirty="0"/>
                <a:t>安全驾驶主要因素</a:t>
              </a:r>
              <a:endParaRPr lang="zh-CN" altLang="en-US" sz="1400" dirty="0"/>
            </a:p>
          </p:txBody>
        </p:sp>
        <p:sp>
          <p:nvSpPr>
            <p:cNvPr id="7" name="矩形 6">
              <a:extLst>
                <a:ext uri="{FF2B5EF4-FFF2-40B4-BE49-F238E27FC236}">
                  <a16:creationId xmlns:a16="http://schemas.microsoft.com/office/drawing/2014/main" id="{09ED5D64-09AD-44AA-920C-81FCBFC344A9}"/>
                </a:ext>
              </a:extLst>
            </p:cNvPr>
            <p:cNvSpPr/>
            <p:nvPr/>
          </p:nvSpPr>
          <p:spPr>
            <a:xfrm>
              <a:off x="2322143" y="2377033"/>
              <a:ext cx="1246591" cy="276999"/>
            </a:xfrm>
            <a:prstGeom prst="rect">
              <a:avLst/>
            </a:prstGeom>
            <a:grpFill/>
            <a:ln>
              <a:noFill/>
            </a:ln>
          </p:spPr>
          <p:txBody>
            <a:bodyPr wrap="square">
              <a:spAutoFit/>
            </a:bodyPr>
            <a:lstStyle/>
            <a:p>
              <a:pPr algn="ctr"/>
              <a:r>
                <a:rPr lang="zh-CN" altLang="zh-CN" sz="1200" dirty="0"/>
                <a:t>年龄</a:t>
              </a:r>
              <a:endParaRPr lang="zh-CN" altLang="en-US" sz="1200" dirty="0"/>
            </a:p>
          </p:txBody>
        </p:sp>
        <p:sp>
          <p:nvSpPr>
            <p:cNvPr id="8" name="矩形 7">
              <a:extLst>
                <a:ext uri="{FF2B5EF4-FFF2-40B4-BE49-F238E27FC236}">
                  <a16:creationId xmlns:a16="http://schemas.microsoft.com/office/drawing/2014/main" id="{F2B7738E-CE61-43C9-9A92-1AF08CA66DCF}"/>
                </a:ext>
              </a:extLst>
            </p:cNvPr>
            <p:cNvSpPr/>
            <p:nvPr/>
          </p:nvSpPr>
          <p:spPr>
            <a:xfrm>
              <a:off x="2322143" y="2780248"/>
              <a:ext cx="1246591" cy="276999"/>
            </a:xfrm>
            <a:prstGeom prst="rect">
              <a:avLst/>
            </a:prstGeom>
            <a:grpFill/>
            <a:ln>
              <a:noFill/>
            </a:ln>
          </p:spPr>
          <p:txBody>
            <a:bodyPr wrap="square">
              <a:spAutoFit/>
            </a:bodyPr>
            <a:lstStyle/>
            <a:p>
              <a:pPr algn="ctr"/>
              <a:r>
                <a:rPr lang="zh-CN" altLang="zh-CN" sz="1200" dirty="0"/>
                <a:t>性别</a:t>
              </a:r>
              <a:endParaRPr lang="zh-CN" altLang="en-US" sz="1200" dirty="0"/>
            </a:p>
          </p:txBody>
        </p:sp>
        <p:sp>
          <p:nvSpPr>
            <p:cNvPr id="9" name="矩形 8">
              <a:extLst>
                <a:ext uri="{FF2B5EF4-FFF2-40B4-BE49-F238E27FC236}">
                  <a16:creationId xmlns:a16="http://schemas.microsoft.com/office/drawing/2014/main" id="{BB51C8D8-1780-4AB8-A385-3EC4747BF342}"/>
                </a:ext>
              </a:extLst>
            </p:cNvPr>
            <p:cNvSpPr/>
            <p:nvPr/>
          </p:nvSpPr>
          <p:spPr>
            <a:xfrm>
              <a:off x="2322143" y="3183463"/>
              <a:ext cx="1246591" cy="276999"/>
            </a:xfrm>
            <a:prstGeom prst="rect">
              <a:avLst/>
            </a:prstGeom>
            <a:grpFill/>
            <a:ln>
              <a:noFill/>
            </a:ln>
          </p:spPr>
          <p:txBody>
            <a:bodyPr wrap="square">
              <a:spAutoFit/>
            </a:bodyPr>
            <a:lstStyle/>
            <a:p>
              <a:pPr algn="ctr"/>
              <a:r>
                <a:rPr lang="zh-CN" altLang="zh-CN" sz="1200" dirty="0"/>
                <a:t>驾龄</a:t>
              </a:r>
              <a:endParaRPr lang="zh-CN" altLang="en-US" sz="1200" dirty="0"/>
            </a:p>
          </p:txBody>
        </p:sp>
        <p:sp>
          <p:nvSpPr>
            <p:cNvPr id="10" name="矩形 9">
              <a:extLst>
                <a:ext uri="{FF2B5EF4-FFF2-40B4-BE49-F238E27FC236}">
                  <a16:creationId xmlns:a16="http://schemas.microsoft.com/office/drawing/2014/main" id="{B35DE6D7-A09F-4080-A1A1-DFFB2C39BEEE}"/>
                </a:ext>
              </a:extLst>
            </p:cNvPr>
            <p:cNvSpPr/>
            <p:nvPr/>
          </p:nvSpPr>
          <p:spPr>
            <a:xfrm>
              <a:off x="2322143" y="3586679"/>
              <a:ext cx="1246591" cy="276999"/>
            </a:xfrm>
            <a:prstGeom prst="rect">
              <a:avLst/>
            </a:prstGeom>
            <a:grpFill/>
            <a:ln>
              <a:noFill/>
            </a:ln>
          </p:spPr>
          <p:txBody>
            <a:bodyPr wrap="square">
              <a:spAutoFit/>
            </a:bodyPr>
            <a:lstStyle/>
            <a:p>
              <a:pPr algn="ctr"/>
              <a:r>
                <a:rPr lang="zh-CN" altLang="zh-CN" sz="1200" dirty="0"/>
                <a:t>职业</a:t>
              </a:r>
              <a:endParaRPr lang="zh-CN" altLang="en-US" sz="1200" dirty="0"/>
            </a:p>
          </p:txBody>
        </p:sp>
        <p:sp>
          <p:nvSpPr>
            <p:cNvPr id="11" name="矩形 10">
              <a:extLst>
                <a:ext uri="{FF2B5EF4-FFF2-40B4-BE49-F238E27FC236}">
                  <a16:creationId xmlns:a16="http://schemas.microsoft.com/office/drawing/2014/main" id="{BCC2798C-13F8-4ECF-BD81-C6D613292152}"/>
                </a:ext>
              </a:extLst>
            </p:cNvPr>
            <p:cNvSpPr/>
            <p:nvPr/>
          </p:nvSpPr>
          <p:spPr>
            <a:xfrm>
              <a:off x="2322143" y="3989894"/>
              <a:ext cx="1246591" cy="276999"/>
            </a:xfrm>
            <a:prstGeom prst="rect">
              <a:avLst/>
            </a:prstGeom>
            <a:grpFill/>
            <a:ln>
              <a:noFill/>
            </a:ln>
          </p:spPr>
          <p:txBody>
            <a:bodyPr wrap="square">
              <a:spAutoFit/>
            </a:bodyPr>
            <a:lstStyle/>
            <a:p>
              <a:pPr algn="ctr"/>
              <a:r>
                <a:rPr lang="zh-CN" altLang="zh-CN" sz="1200" dirty="0"/>
                <a:t>婚姻状况</a:t>
              </a:r>
              <a:endParaRPr lang="zh-CN" altLang="en-US" sz="1200" dirty="0"/>
            </a:p>
          </p:txBody>
        </p:sp>
        <p:sp>
          <p:nvSpPr>
            <p:cNvPr id="12" name="矩形 11">
              <a:extLst>
                <a:ext uri="{FF2B5EF4-FFF2-40B4-BE49-F238E27FC236}">
                  <a16:creationId xmlns:a16="http://schemas.microsoft.com/office/drawing/2014/main" id="{511E2D4D-EFD0-45F3-B4B7-9E37BBDB579B}"/>
                </a:ext>
              </a:extLst>
            </p:cNvPr>
            <p:cNvSpPr/>
            <p:nvPr/>
          </p:nvSpPr>
          <p:spPr>
            <a:xfrm>
              <a:off x="2322141" y="4393109"/>
              <a:ext cx="1246593" cy="276999"/>
            </a:xfrm>
            <a:prstGeom prst="rect">
              <a:avLst/>
            </a:prstGeom>
            <a:grpFill/>
            <a:ln>
              <a:noFill/>
            </a:ln>
          </p:spPr>
          <p:txBody>
            <a:bodyPr wrap="square">
              <a:spAutoFit/>
            </a:bodyPr>
            <a:lstStyle/>
            <a:p>
              <a:pPr algn="ctr"/>
              <a:r>
                <a:rPr lang="zh-CN" altLang="zh-CN" sz="1200" dirty="0"/>
                <a:t>车辆车型</a:t>
              </a:r>
              <a:endParaRPr lang="zh-CN" altLang="en-US" sz="1200" dirty="0"/>
            </a:p>
          </p:txBody>
        </p:sp>
        <p:sp>
          <p:nvSpPr>
            <p:cNvPr id="13" name="矩形 12">
              <a:extLst>
                <a:ext uri="{FF2B5EF4-FFF2-40B4-BE49-F238E27FC236}">
                  <a16:creationId xmlns:a16="http://schemas.microsoft.com/office/drawing/2014/main" id="{F59470F2-95B4-477B-8F1E-2DBD72D1F2CB}"/>
                </a:ext>
              </a:extLst>
            </p:cNvPr>
            <p:cNvSpPr/>
            <p:nvPr/>
          </p:nvSpPr>
          <p:spPr>
            <a:xfrm>
              <a:off x="2322143" y="4796324"/>
              <a:ext cx="1246591" cy="276999"/>
            </a:xfrm>
            <a:prstGeom prst="rect">
              <a:avLst/>
            </a:prstGeom>
            <a:grpFill/>
            <a:ln>
              <a:noFill/>
            </a:ln>
          </p:spPr>
          <p:txBody>
            <a:bodyPr wrap="square">
              <a:spAutoFit/>
            </a:bodyPr>
            <a:lstStyle/>
            <a:p>
              <a:pPr algn="ctr"/>
              <a:r>
                <a:rPr lang="zh-CN" altLang="zh-CN" sz="1200" dirty="0"/>
                <a:t>车辆用途</a:t>
              </a:r>
              <a:endParaRPr lang="zh-CN" altLang="en-US" sz="1200" dirty="0"/>
            </a:p>
          </p:txBody>
        </p:sp>
        <p:sp>
          <p:nvSpPr>
            <p:cNvPr id="14" name="矩形 13">
              <a:extLst>
                <a:ext uri="{FF2B5EF4-FFF2-40B4-BE49-F238E27FC236}">
                  <a16:creationId xmlns:a16="http://schemas.microsoft.com/office/drawing/2014/main" id="{1CD54457-5C90-42EF-8155-51EEA2A8DA91}"/>
                </a:ext>
              </a:extLst>
            </p:cNvPr>
            <p:cNvSpPr/>
            <p:nvPr/>
          </p:nvSpPr>
          <p:spPr>
            <a:xfrm>
              <a:off x="2322143" y="5199539"/>
              <a:ext cx="1246591" cy="276999"/>
            </a:xfrm>
            <a:prstGeom prst="rect">
              <a:avLst/>
            </a:prstGeom>
            <a:grpFill/>
            <a:ln>
              <a:noFill/>
            </a:ln>
          </p:spPr>
          <p:txBody>
            <a:bodyPr wrap="square">
              <a:spAutoFit/>
            </a:bodyPr>
            <a:lstStyle/>
            <a:p>
              <a:pPr algn="ctr"/>
              <a:r>
                <a:rPr lang="zh-CN" altLang="zh-CN" sz="1200" dirty="0"/>
                <a:t>车龄</a:t>
              </a:r>
              <a:endParaRPr lang="zh-CN" altLang="en-US" sz="1200" dirty="0"/>
            </a:p>
          </p:txBody>
        </p:sp>
        <p:sp>
          <p:nvSpPr>
            <p:cNvPr id="15" name="矩形 14">
              <a:extLst>
                <a:ext uri="{FF2B5EF4-FFF2-40B4-BE49-F238E27FC236}">
                  <a16:creationId xmlns:a16="http://schemas.microsoft.com/office/drawing/2014/main" id="{FF32F74C-153F-48FD-B21D-9B76805DD9B0}"/>
                </a:ext>
              </a:extLst>
            </p:cNvPr>
            <p:cNvSpPr/>
            <p:nvPr/>
          </p:nvSpPr>
          <p:spPr>
            <a:xfrm>
              <a:off x="2322143" y="5602757"/>
              <a:ext cx="1246591" cy="276999"/>
            </a:xfrm>
            <a:prstGeom prst="rect">
              <a:avLst/>
            </a:prstGeom>
            <a:grpFill/>
            <a:ln>
              <a:noFill/>
            </a:ln>
          </p:spPr>
          <p:txBody>
            <a:bodyPr wrap="square">
              <a:spAutoFit/>
            </a:bodyPr>
            <a:lstStyle/>
            <a:p>
              <a:pPr algn="ctr"/>
              <a:r>
                <a:rPr lang="zh-CN" altLang="en-US" sz="1200" dirty="0"/>
                <a:t>其他</a:t>
              </a:r>
            </a:p>
          </p:txBody>
        </p:sp>
        <p:grpSp>
          <p:nvGrpSpPr>
            <p:cNvPr id="16" name="组合 15">
              <a:extLst>
                <a:ext uri="{FF2B5EF4-FFF2-40B4-BE49-F238E27FC236}">
                  <a16:creationId xmlns:a16="http://schemas.microsoft.com/office/drawing/2014/main" id="{F88B49D0-6940-4F07-A594-C6BCB10E0185}"/>
                </a:ext>
              </a:extLst>
            </p:cNvPr>
            <p:cNvGrpSpPr/>
            <p:nvPr/>
          </p:nvGrpSpPr>
          <p:grpSpPr>
            <a:xfrm>
              <a:off x="1557184" y="2158046"/>
              <a:ext cx="764960" cy="3583211"/>
              <a:chOff x="2344635" y="2026068"/>
              <a:chExt cx="62063" cy="3583211"/>
            </a:xfrm>
            <a:grpFill/>
          </p:grpSpPr>
          <p:cxnSp>
            <p:nvCxnSpPr>
              <p:cNvPr id="18" name="肘形连接符 56">
                <a:extLst>
                  <a:ext uri="{FF2B5EF4-FFF2-40B4-BE49-F238E27FC236}">
                    <a16:creationId xmlns:a16="http://schemas.microsoft.com/office/drawing/2014/main" id="{712DEE9B-39EB-4256-989E-39D6E7DA035F}"/>
                  </a:ext>
                </a:extLst>
              </p:cNvPr>
              <p:cNvCxnSpPr>
                <a:stCxn id="6" idx="2"/>
                <a:endCxn id="7" idx="1"/>
              </p:cNvCxnSpPr>
              <p:nvPr/>
            </p:nvCxnSpPr>
            <p:spPr>
              <a:xfrm rot="16200000" flipH="1">
                <a:off x="2196924" y="2173781"/>
                <a:ext cx="357486" cy="62061"/>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63">
                <a:extLst>
                  <a:ext uri="{FF2B5EF4-FFF2-40B4-BE49-F238E27FC236}">
                    <a16:creationId xmlns:a16="http://schemas.microsoft.com/office/drawing/2014/main" id="{E5EC3809-EA54-42B2-ABB4-E2CDDFB6FB43}"/>
                  </a:ext>
                </a:extLst>
              </p:cNvPr>
              <p:cNvCxnSpPr>
                <a:stCxn id="6" idx="2"/>
                <a:endCxn id="8" idx="1"/>
              </p:cNvCxnSpPr>
              <p:nvPr/>
            </p:nvCxnSpPr>
            <p:spPr>
              <a:xfrm rot="16200000" flipH="1">
                <a:off x="1995317" y="2375388"/>
                <a:ext cx="760701" cy="62061"/>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66">
                <a:extLst>
                  <a:ext uri="{FF2B5EF4-FFF2-40B4-BE49-F238E27FC236}">
                    <a16:creationId xmlns:a16="http://schemas.microsoft.com/office/drawing/2014/main" id="{46D0E979-3F7A-4A9A-9525-613794EBCED7}"/>
                  </a:ext>
                </a:extLst>
              </p:cNvPr>
              <p:cNvCxnSpPr>
                <a:stCxn id="6" idx="2"/>
                <a:endCxn id="9" idx="1"/>
              </p:cNvCxnSpPr>
              <p:nvPr/>
            </p:nvCxnSpPr>
            <p:spPr>
              <a:xfrm rot="16200000" flipH="1">
                <a:off x="1793708" y="2576997"/>
                <a:ext cx="1163916" cy="62061"/>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70">
                <a:extLst>
                  <a:ext uri="{FF2B5EF4-FFF2-40B4-BE49-F238E27FC236}">
                    <a16:creationId xmlns:a16="http://schemas.microsoft.com/office/drawing/2014/main" id="{15FD3B5E-A40B-497F-813A-DE7A8FBB5667}"/>
                  </a:ext>
                </a:extLst>
              </p:cNvPr>
              <p:cNvCxnSpPr>
                <a:stCxn id="6" idx="2"/>
                <a:endCxn id="10" idx="1"/>
              </p:cNvCxnSpPr>
              <p:nvPr/>
            </p:nvCxnSpPr>
            <p:spPr>
              <a:xfrm rot="16200000" flipH="1">
                <a:off x="1592101" y="2778604"/>
                <a:ext cx="1567132" cy="62061"/>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73">
                <a:extLst>
                  <a:ext uri="{FF2B5EF4-FFF2-40B4-BE49-F238E27FC236}">
                    <a16:creationId xmlns:a16="http://schemas.microsoft.com/office/drawing/2014/main" id="{908C2753-8807-422C-AE4E-D4FDE7FE0B4A}"/>
                  </a:ext>
                </a:extLst>
              </p:cNvPr>
              <p:cNvCxnSpPr>
                <a:stCxn id="6" idx="2"/>
                <a:endCxn id="11" idx="1"/>
              </p:cNvCxnSpPr>
              <p:nvPr/>
            </p:nvCxnSpPr>
            <p:spPr>
              <a:xfrm rot="16200000" flipH="1">
                <a:off x="1390494" y="2980211"/>
                <a:ext cx="1970347" cy="62061"/>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87">
                <a:extLst>
                  <a:ext uri="{FF2B5EF4-FFF2-40B4-BE49-F238E27FC236}">
                    <a16:creationId xmlns:a16="http://schemas.microsoft.com/office/drawing/2014/main" id="{E32E83DF-7259-4F90-834C-A462C26CFE17}"/>
                  </a:ext>
                </a:extLst>
              </p:cNvPr>
              <p:cNvCxnSpPr>
                <a:stCxn id="6" idx="2"/>
                <a:endCxn id="12" idx="1"/>
              </p:cNvCxnSpPr>
              <p:nvPr/>
            </p:nvCxnSpPr>
            <p:spPr>
              <a:xfrm rot="16200000" flipH="1">
                <a:off x="1188886" y="3181819"/>
                <a:ext cx="2373562" cy="62061"/>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93">
                <a:extLst>
                  <a:ext uri="{FF2B5EF4-FFF2-40B4-BE49-F238E27FC236}">
                    <a16:creationId xmlns:a16="http://schemas.microsoft.com/office/drawing/2014/main" id="{049969F2-A355-4129-BAC6-78594B192100}"/>
                  </a:ext>
                </a:extLst>
              </p:cNvPr>
              <p:cNvCxnSpPr>
                <a:stCxn id="6" idx="2"/>
                <a:endCxn id="14" idx="1"/>
              </p:cNvCxnSpPr>
              <p:nvPr/>
            </p:nvCxnSpPr>
            <p:spPr>
              <a:xfrm rot="16200000" flipH="1">
                <a:off x="785671" y="3585034"/>
                <a:ext cx="3179992" cy="62061"/>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11269">
                <a:extLst>
                  <a:ext uri="{FF2B5EF4-FFF2-40B4-BE49-F238E27FC236}">
                    <a16:creationId xmlns:a16="http://schemas.microsoft.com/office/drawing/2014/main" id="{D5D39B8D-3F5F-4939-84FC-9E5942C1C92D}"/>
                  </a:ext>
                </a:extLst>
              </p:cNvPr>
              <p:cNvCxnSpPr>
                <a:stCxn id="6" idx="2"/>
                <a:endCxn id="13" idx="1"/>
              </p:cNvCxnSpPr>
              <p:nvPr/>
            </p:nvCxnSpPr>
            <p:spPr>
              <a:xfrm rot="16200000" flipH="1">
                <a:off x="987279" y="3383426"/>
                <a:ext cx="2776777" cy="62061"/>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11272">
                <a:extLst>
                  <a:ext uri="{FF2B5EF4-FFF2-40B4-BE49-F238E27FC236}">
                    <a16:creationId xmlns:a16="http://schemas.microsoft.com/office/drawing/2014/main" id="{56C65EF6-47D0-448A-8C26-D0A3F9F92E4A}"/>
                  </a:ext>
                </a:extLst>
              </p:cNvPr>
              <p:cNvCxnSpPr>
                <a:stCxn id="6" idx="2"/>
                <a:endCxn id="15" idx="1"/>
              </p:cNvCxnSpPr>
              <p:nvPr/>
            </p:nvCxnSpPr>
            <p:spPr>
              <a:xfrm rot="16200000" flipH="1">
                <a:off x="584062" y="3786643"/>
                <a:ext cx="3583210" cy="62061"/>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27" name="表格 26">
            <a:extLst>
              <a:ext uri="{FF2B5EF4-FFF2-40B4-BE49-F238E27FC236}">
                <a16:creationId xmlns:a16="http://schemas.microsoft.com/office/drawing/2014/main" id="{4DEBD0B7-1D96-4A2E-953F-4C61C75A06A7}"/>
              </a:ext>
            </a:extLst>
          </p:cNvPr>
          <p:cNvGraphicFramePr>
            <a:graphicFrameLocks noGrp="1"/>
          </p:cNvGraphicFramePr>
          <p:nvPr>
            <p:extLst>
              <p:ext uri="{D42A27DB-BD31-4B8C-83A1-F6EECF244321}">
                <p14:modId xmlns:p14="http://schemas.microsoft.com/office/powerpoint/2010/main" val="3546311526"/>
              </p:ext>
            </p:extLst>
          </p:nvPr>
        </p:nvGraphicFramePr>
        <p:xfrm>
          <a:off x="3355523" y="2014258"/>
          <a:ext cx="7998505" cy="4070291"/>
        </p:xfrm>
        <a:graphic>
          <a:graphicData uri="http://schemas.openxmlformats.org/drawingml/2006/table">
            <a:tbl>
              <a:tblPr firstRow="1" firstCol="1" bandRow="1">
                <a:tableStyleId>{93296810-A885-4BE3-A3E7-6D5BEEA58F35}</a:tableStyleId>
              </a:tblPr>
              <a:tblGrid>
                <a:gridCol w="711382">
                  <a:extLst>
                    <a:ext uri="{9D8B030D-6E8A-4147-A177-3AD203B41FA5}">
                      <a16:colId xmlns:a16="http://schemas.microsoft.com/office/drawing/2014/main" val="20000"/>
                    </a:ext>
                  </a:extLst>
                </a:gridCol>
                <a:gridCol w="5535877">
                  <a:extLst>
                    <a:ext uri="{9D8B030D-6E8A-4147-A177-3AD203B41FA5}">
                      <a16:colId xmlns:a16="http://schemas.microsoft.com/office/drawing/2014/main" val="20001"/>
                    </a:ext>
                  </a:extLst>
                </a:gridCol>
                <a:gridCol w="875623">
                  <a:extLst>
                    <a:ext uri="{9D8B030D-6E8A-4147-A177-3AD203B41FA5}">
                      <a16:colId xmlns:a16="http://schemas.microsoft.com/office/drawing/2014/main" val="20002"/>
                    </a:ext>
                  </a:extLst>
                </a:gridCol>
                <a:gridCol w="875623">
                  <a:extLst>
                    <a:ext uri="{9D8B030D-6E8A-4147-A177-3AD203B41FA5}">
                      <a16:colId xmlns:a16="http://schemas.microsoft.com/office/drawing/2014/main" val="20003"/>
                    </a:ext>
                  </a:extLst>
                </a:gridCol>
              </a:tblGrid>
              <a:tr h="366971">
                <a:tc>
                  <a:txBody>
                    <a:bodyPr/>
                    <a:lstStyle/>
                    <a:p>
                      <a:pPr indent="0" algn="ctr" fontAlgn="ctr">
                        <a:lnSpc>
                          <a:spcPts val="1200"/>
                        </a:lnSpc>
                        <a:spcAft>
                          <a:spcPts val="0"/>
                        </a:spcAft>
                        <a:tabLst>
                          <a:tab pos="2628265" algn="ctr"/>
                          <a:tab pos="5292725" algn="r"/>
                        </a:tabLst>
                      </a:pPr>
                      <a:r>
                        <a:rPr lang="zh-CN" sz="1100" kern="500" dirty="0">
                          <a:effectLst/>
                        </a:rPr>
                        <a:t>序号</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关联规则</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支持度</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置信度</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0">
                <a:tc>
                  <a:txBody>
                    <a:bodyPr/>
                    <a:lstStyle/>
                    <a:p>
                      <a:pPr indent="0" algn="ctr" fontAlgn="ctr">
                        <a:lnSpc>
                          <a:spcPts val="1200"/>
                        </a:lnSpc>
                        <a:spcAft>
                          <a:spcPts val="0"/>
                        </a:spcAft>
                        <a:tabLst>
                          <a:tab pos="2628265" algn="ctr"/>
                          <a:tab pos="5292725" algn="r"/>
                        </a:tabLst>
                      </a:pPr>
                      <a:r>
                        <a:rPr lang="en-US" sz="1100" kern="500" dirty="0">
                          <a:effectLst/>
                        </a:rPr>
                        <a:t>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A</a:t>
                      </a:r>
                      <a:r>
                        <a:rPr lang="zh-CN" sz="1100" kern="500" dirty="0">
                          <a:effectLst/>
                        </a:rPr>
                        <a:t>）∧被保车辆的价值（</a:t>
                      </a:r>
                      <a:r>
                        <a:rPr lang="en-US" sz="1100" kern="500" dirty="0">
                          <a:effectLst/>
                        </a:rPr>
                        <a:t>X</a:t>
                      </a:r>
                      <a:r>
                        <a:rPr lang="zh-CN" sz="1100" kern="500" dirty="0">
                          <a:effectLst/>
                        </a:rPr>
                        <a:t>，</a:t>
                      </a:r>
                      <a:r>
                        <a:rPr lang="en-US" sz="1100" kern="500" dirty="0">
                          <a:effectLst/>
                        </a:rPr>
                        <a:t>A</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年赔付金额（</a:t>
                      </a:r>
                      <a:r>
                        <a:rPr lang="en-US" sz="1100" kern="500" dirty="0">
                          <a:effectLst/>
                        </a:rPr>
                        <a:t>X</a:t>
                      </a:r>
                      <a:r>
                        <a:rPr lang="zh-CN" sz="1100" kern="500" dirty="0">
                          <a:effectLst/>
                        </a:rPr>
                        <a:t>，</a:t>
                      </a:r>
                      <a:r>
                        <a:rPr lang="en-US" sz="1100" kern="500" dirty="0">
                          <a:effectLst/>
                        </a:rPr>
                        <a:t>B</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0.1825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0.2965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0">
                <a:tc>
                  <a:txBody>
                    <a:bodyPr/>
                    <a:lstStyle/>
                    <a:p>
                      <a:pPr indent="0" algn="ctr" fontAlgn="ctr">
                        <a:lnSpc>
                          <a:spcPts val="1200"/>
                        </a:lnSpc>
                        <a:spcAft>
                          <a:spcPts val="0"/>
                        </a:spcAft>
                        <a:tabLst>
                          <a:tab pos="2628265" algn="ctr"/>
                          <a:tab pos="5292725" algn="r"/>
                        </a:tabLst>
                      </a:pPr>
                      <a:r>
                        <a:rPr lang="en-US" sz="1100" kern="500" dirty="0">
                          <a:effectLst/>
                        </a:rPr>
                        <a:t>2</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投保人年龄（</a:t>
                      </a:r>
                      <a:r>
                        <a:rPr lang="en-US" sz="1100" kern="500" dirty="0">
                          <a:effectLst/>
                        </a:rPr>
                        <a:t>X</a:t>
                      </a:r>
                      <a:r>
                        <a:rPr lang="zh-CN" sz="1100" kern="500">
                          <a:effectLst/>
                        </a:rPr>
                        <a:t>，</a:t>
                      </a:r>
                      <a:r>
                        <a:rPr lang="en-US" sz="1100" kern="500" dirty="0">
                          <a:effectLst/>
                        </a:rPr>
                        <a:t>A</a:t>
                      </a:r>
                      <a:r>
                        <a:rPr lang="zh-CN" sz="1100" kern="500">
                          <a:effectLst/>
                        </a:rPr>
                        <a:t>）∧驾龄（</a:t>
                      </a:r>
                      <a:r>
                        <a:rPr lang="en-US" sz="1100" kern="500" dirty="0">
                          <a:effectLst/>
                        </a:rPr>
                        <a:t>X</a:t>
                      </a:r>
                      <a:r>
                        <a:rPr lang="zh-CN" sz="1100" kern="500">
                          <a:effectLst/>
                        </a:rPr>
                        <a:t>，</a:t>
                      </a:r>
                      <a:r>
                        <a:rPr lang="en-US" sz="1100" kern="500" dirty="0">
                          <a:effectLst/>
                        </a:rPr>
                        <a:t>A</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年赔付次数（</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0.1679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0.2571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0">
                <a:tc>
                  <a:txBody>
                    <a:bodyPr/>
                    <a:lstStyle/>
                    <a:p>
                      <a:pPr indent="0" algn="ctr" fontAlgn="ctr">
                        <a:lnSpc>
                          <a:spcPts val="1200"/>
                        </a:lnSpc>
                        <a:spcAft>
                          <a:spcPts val="0"/>
                        </a:spcAft>
                        <a:tabLst>
                          <a:tab pos="2628265" algn="ctr"/>
                          <a:tab pos="5292725" algn="r"/>
                        </a:tabLst>
                      </a:pPr>
                      <a:r>
                        <a:rPr lang="en-US" sz="1100" kern="500" dirty="0">
                          <a:effectLst/>
                        </a:rPr>
                        <a:t>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B</a:t>
                      </a:r>
                      <a:r>
                        <a:rPr lang="zh-CN" sz="1100" kern="500">
                          <a:effectLst/>
                        </a:rPr>
                        <a:t>）∧车辆用途（</a:t>
                      </a:r>
                      <a:r>
                        <a:rPr lang="en-US" sz="1100" kern="500" dirty="0">
                          <a:effectLst/>
                        </a:rPr>
                        <a:t>X</a:t>
                      </a:r>
                      <a:r>
                        <a:rPr lang="zh-CN" sz="1100" kern="500">
                          <a:effectLst/>
                        </a:rPr>
                        <a:t>，</a:t>
                      </a:r>
                      <a:r>
                        <a:rPr lang="en-US" sz="1100" kern="500" dirty="0">
                          <a:effectLst/>
                        </a:rPr>
                        <a:t>A</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0.1663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0.3337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0">
                <a:tc>
                  <a:txBody>
                    <a:bodyPr/>
                    <a:lstStyle/>
                    <a:p>
                      <a:pPr indent="0" algn="ctr" fontAlgn="ctr">
                        <a:lnSpc>
                          <a:spcPts val="1200"/>
                        </a:lnSpc>
                        <a:spcAft>
                          <a:spcPts val="0"/>
                        </a:spcAft>
                        <a:tabLst>
                          <a:tab pos="2628265" algn="ctr"/>
                          <a:tab pos="5292725" algn="r"/>
                        </a:tabLst>
                      </a:pPr>
                      <a:r>
                        <a:rPr lang="en-US" sz="1100" kern="500" dirty="0">
                          <a:effectLst/>
                        </a:rPr>
                        <a:t>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B</a:t>
                      </a:r>
                      <a:r>
                        <a:rPr lang="zh-CN" sz="1100" kern="500" dirty="0">
                          <a:effectLst/>
                        </a:rPr>
                        <a:t>）∧车辆用途（</a:t>
                      </a:r>
                      <a:r>
                        <a:rPr lang="en-US" sz="1100" kern="500" dirty="0">
                          <a:effectLst/>
                        </a:rPr>
                        <a:t>X</a:t>
                      </a:r>
                      <a:r>
                        <a:rPr lang="zh-CN" sz="1100" kern="500" dirty="0">
                          <a:effectLst/>
                        </a:rPr>
                        <a:t>，</a:t>
                      </a:r>
                      <a:r>
                        <a:rPr lang="en-US" sz="1100" kern="500" dirty="0">
                          <a:effectLst/>
                        </a:rPr>
                        <a:t>B</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年赔付次数（</a:t>
                      </a:r>
                      <a:r>
                        <a:rPr lang="en-US" sz="1100" kern="500" dirty="0">
                          <a:effectLst/>
                        </a:rPr>
                        <a:t>X</a:t>
                      </a:r>
                      <a:r>
                        <a:rPr lang="zh-CN" sz="1100" kern="500" dirty="0">
                          <a:effectLst/>
                        </a:rPr>
                        <a:t>，</a:t>
                      </a:r>
                      <a:r>
                        <a:rPr lang="en-US" sz="1100" kern="500" dirty="0">
                          <a:effectLst/>
                        </a:rPr>
                        <a:t>A</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0.1789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0.4851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0">
                <a:tc>
                  <a:txBody>
                    <a:bodyPr/>
                    <a:lstStyle/>
                    <a:p>
                      <a:pPr indent="0" algn="ctr" fontAlgn="ctr">
                        <a:lnSpc>
                          <a:spcPts val="1200"/>
                        </a:lnSpc>
                        <a:spcAft>
                          <a:spcPts val="0"/>
                        </a:spcAft>
                        <a:tabLst>
                          <a:tab pos="2628265" algn="ctr"/>
                          <a:tab pos="5292725" algn="r"/>
                        </a:tabLst>
                      </a:pPr>
                      <a:r>
                        <a:rPr lang="en-US" sz="1100" kern="500" dirty="0">
                          <a:effectLst/>
                        </a:rPr>
                        <a:t>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B</a:t>
                      </a:r>
                      <a:r>
                        <a:rPr lang="zh-CN" sz="1100" kern="500" dirty="0">
                          <a:effectLst/>
                        </a:rPr>
                        <a:t>）∧被保车辆的价值（</a:t>
                      </a:r>
                      <a:r>
                        <a:rPr lang="en-US" sz="1100" kern="500" dirty="0">
                          <a:effectLst/>
                        </a:rPr>
                        <a:t>X</a:t>
                      </a:r>
                      <a:r>
                        <a:rPr lang="zh-CN" sz="1100" kern="500" dirty="0">
                          <a:effectLst/>
                        </a:rPr>
                        <a:t>，</a:t>
                      </a:r>
                      <a:r>
                        <a:rPr lang="en-US" sz="1100" kern="500" dirty="0">
                          <a:effectLst/>
                        </a:rPr>
                        <a:t>C</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年赔付金额（</a:t>
                      </a:r>
                      <a:r>
                        <a:rPr lang="en-US" sz="1100" kern="500" dirty="0">
                          <a:effectLst/>
                        </a:rPr>
                        <a:t>X</a:t>
                      </a:r>
                      <a:r>
                        <a:rPr lang="zh-CN" sz="1100" kern="500" dirty="0">
                          <a:effectLst/>
                        </a:rPr>
                        <a:t>，</a:t>
                      </a:r>
                      <a:r>
                        <a:rPr lang="en-US" sz="1100" kern="500" dirty="0">
                          <a:effectLst/>
                        </a:rPr>
                        <a:t>C</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0.1809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0.3003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0">
                <a:tc>
                  <a:txBody>
                    <a:bodyPr/>
                    <a:lstStyle/>
                    <a:p>
                      <a:pPr indent="0" algn="ctr" fontAlgn="ctr">
                        <a:lnSpc>
                          <a:spcPts val="1200"/>
                        </a:lnSpc>
                        <a:spcAft>
                          <a:spcPts val="0"/>
                        </a:spcAft>
                        <a:tabLst>
                          <a:tab pos="2628265" algn="ctr"/>
                          <a:tab pos="5292725" algn="r"/>
                        </a:tabLst>
                      </a:pPr>
                      <a:r>
                        <a:rPr lang="en-US" sz="1100" kern="500" dirty="0">
                          <a:effectLst/>
                        </a:rPr>
                        <a:t>6</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C</a:t>
                      </a:r>
                      <a:r>
                        <a:rPr lang="zh-CN" sz="1100" kern="500">
                          <a:effectLst/>
                        </a:rPr>
                        <a:t>）∧车辆用途（</a:t>
                      </a:r>
                      <a:r>
                        <a:rPr lang="en-US" sz="1100" kern="500" dirty="0">
                          <a:effectLst/>
                        </a:rPr>
                        <a:t>X</a:t>
                      </a:r>
                      <a:r>
                        <a:rPr lang="zh-CN" sz="1100" kern="500">
                          <a:effectLst/>
                        </a:rPr>
                        <a:t>，</a:t>
                      </a:r>
                      <a:r>
                        <a:rPr lang="en-US" sz="1100" kern="500" dirty="0">
                          <a:effectLst/>
                        </a:rPr>
                        <a:t>B</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年赔付次数（</a:t>
                      </a:r>
                      <a:r>
                        <a:rPr lang="en-US" sz="1100" kern="500" dirty="0">
                          <a:effectLst/>
                        </a:rPr>
                        <a:t>X</a:t>
                      </a:r>
                      <a:r>
                        <a:rPr lang="zh-CN" sz="1100" kern="500">
                          <a:effectLst/>
                        </a:rPr>
                        <a:t>，</a:t>
                      </a:r>
                      <a:r>
                        <a:rPr lang="en-US" sz="1100" kern="500" dirty="0">
                          <a:effectLst/>
                        </a:rPr>
                        <a:t>A</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0.1994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0.5864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r h="0">
                <a:tc>
                  <a:txBody>
                    <a:bodyPr/>
                    <a:lstStyle/>
                    <a:p>
                      <a:pPr indent="0" algn="ctr" fontAlgn="ctr">
                        <a:lnSpc>
                          <a:spcPts val="1200"/>
                        </a:lnSpc>
                        <a:spcAft>
                          <a:spcPts val="0"/>
                        </a:spcAft>
                        <a:tabLst>
                          <a:tab pos="2628265" algn="ctr"/>
                          <a:tab pos="5292725" algn="r"/>
                        </a:tabLst>
                      </a:pPr>
                      <a:r>
                        <a:rPr lang="en-US" sz="1100" kern="500" dirty="0">
                          <a:effectLst/>
                        </a:rPr>
                        <a:t>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C</a:t>
                      </a:r>
                      <a:r>
                        <a:rPr lang="zh-CN" sz="1100" kern="500" dirty="0">
                          <a:effectLst/>
                        </a:rPr>
                        <a:t>）∧被保车辆的价值（</a:t>
                      </a:r>
                      <a:r>
                        <a:rPr lang="en-US" sz="1100" kern="500" dirty="0">
                          <a:effectLst/>
                        </a:rPr>
                        <a:t>X</a:t>
                      </a:r>
                      <a:r>
                        <a:rPr lang="zh-CN" sz="1100" kern="500" dirty="0">
                          <a:effectLst/>
                        </a:rPr>
                        <a:t>，</a:t>
                      </a:r>
                      <a:r>
                        <a:rPr lang="en-US" sz="1100" kern="500" dirty="0">
                          <a:effectLst/>
                        </a:rPr>
                        <a:t>C</a:t>
                      </a:r>
                      <a:r>
                        <a:rPr lang="zh-CN" sz="1100" kern="500" dirty="0">
                          <a:effectLst/>
                        </a:rPr>
                        <a:t>）∧车辆用途（</a:t>
                      </a:r>
                      <a:r>
                        <a:rPr lang="en-US" sz="1100" kern="500" dirty="0">
                          <a:effectLst/>
                        </a:rPr>
                        <a:t>X</a:t>
                      </a:r>
                      <a:r>
                        <a:rPr lang="zh-CN" sz="1100" kern="500" dirty="0">
                          <a:effectLst/>
                        </a:rPr>
                        <a:t>，</a:t>
                      </a:r>
                      <a:r>
                        <a:rPr lang="en-US" sz="1100" kern="500" dirty="0">
                          <a:effectLst/>
                        </a:rPr>
                        <a:t>C</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年赔付次数（</a:t>
                      </a:r>
                      <a:r>
                        <a:rPr lang="en-US" sz="1100" kern="500" dirty="0">
                          <a:effectLst/>
                        </a:rPr>
                        <a:t>X</a:t>
                      </a:r>
                      <a:r>
                        <a:rPr lang="zh-CN" sz="1100" kern="500" dirty="0">
                          <a:effectLst/>
                        </a:rPr>
                        <a:t>，</a:t>
                      </a:r>
                      <a:r>
                        <a:rPr lang="en-US" sz="1100" kern="500" dirty="0">
                          <a:effectLst/>
                        </a:rPr>
                        <a:t>A</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0.1031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0.6639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7"/>
                  </a:ext>
                </a:extLst>
              </a:tr>
              <a:tr h="0">
                <a:tc>
                  <a:txBody>
                    <a:bodyPr/>
                    <a:lstStyle/>
                    <a:p>
                      <a:pPr indent="0" algn="ctr" fontAlgn="ctr">
                        <a:lnSpc>
                          <a:spcPts val="1200"/>
                        </a:lnSpc>
                        <a:spcAft>
                          <a:spcPts val="0"/>
                        </a:spcAft>
                        <a:tabLst>
                          <a:tab pos="2628265" algn="ctr"/>
                          <a:tab pos="5292725" algn="r"/>
                        </a:tabLst>
                      </a:pPr>
                      <a:r>
                        <a:rPr lang="en-US" sz="1100" kern="500" dirty="0">
                          <a:effectLst/>
                        </a:rPr>
                        <a:t>8</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A</a:t>
                      </a:r>
                      <a:r>
                        <a:rPr lang="zh-CN" sz="1100" kern="500">
                          <a:effectLst/>
                        </a:rPr>
                        <a:t>）∧被保车辆的价值（</a:t>
                      </a:r>
                      <a:r>
                        <a:rPr lang="en-US" sz="1100" kern="500" dirty="0">
                          <a:effectLst/>
                        </a:rPr>
                        <a:t>X</a:t>
                      </a:r>
                      <a:r>
                        <a:rPr lang="zh-CN" sz="1100" kern="500">
                          <a:effectLst/>
                        </a:rPr>
                        <a:t>，</a:t>
                      </a:r>
                      <a:r>
                        <a:rPr lang="en-US" sz="1100" kern="500" dirty="0">
                          <a:effectLst/>
                        </a:rPr>
                        <a:t>A</a:t>
                      </a:r>
                      <a:r>
                        <a:rPr lang="zh-CN" sz="1100" kern="500">
                          <a:effectLst/>
                        </a:rPr>
                        <a:t>）∧车辆用途（</a:t>
                      </a:r>
                      <a:r>
                        <a:rPr lang="en-US" sz="1100" kern="500" dirty="0">
                          <a:effectLst/>
                        </a:rPr>
                        <a:t>X</a:t>
                      </a:r>
                      <a:r>
                        <a:rPr lang="zh-CN" sz="1100" kern="500">
                          <a:effectLst/>
                        </a:rPr>
                        <a:t>，</a:t>
                      </a:r>
                      <a:r>
                        <a:rPr lang="en-US" sz="1100" kern="500" dirty="0">
                          <a:effectLst/>
                        </a:rPr>
                        <a:t>B</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0.1025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0.3654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8"/>
                  </a:ext>
                </a:extLst>
              </a:tr>
              <a:tr h="0">
                <a:tc>
                  <a:txBody>
                    <a:bodyPr/>
                    <a:lstStyle/>
                    <a:p>
                      <a:pPr indent="0" algn="ctr" fontAlgn="ctr">
                        <a:lnSpc>
                          <a:spcPts val="1200"/>
                        </a:lnSpc>
                        <a:spcAft>
                          <a:spcPts val="0"/>
                        </a:spcAft>
                        <a:tabLst>
                          <a:tab pos="2628265" algn="ctr"/>
                          <a:tab pos="5292725" algn="r"/>
                        </a:tabLst>
                      </a:pPr>
                      <a:r>
                        <a:rPr lang="en-US" sz="1100" kern="500" dirty="0">
                          <a:effectLst/>
                        </a:rPr>
                        <a:t>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投保人年龄（</a:t>
                      </a:r>
                      <a:r>
                        <a:rPr lang="en-US" sz="1100" kern="500" dirty="0">
                          <a:effectLst/>
                        </a:rPr>
                        <a:t>X</a:t>
                      </a:r>
                      <a:r>
                        <a:rPr lang="zh-CN" sz="1100" kern="500" dirty="0">
                          <a:effectLst/>
                        </a:rPr>
                        <a:t>，</a:t>
                      </a:r>
                      <a:r>
                        <a:rPr lang="en-US" sz="1100" kern="500" dirty="0">
                          <a:effectLst/>
                        </a:rPr>
                        <a:t>B</a:t>
                      </a:r>
                      <a:r>
                        <a:rPr lang="zh-CN" sz="1100" kern="500" dirty="0">
                          <a:effectLst/>
                        </a:rPr>
                        <a:t>）∧驾龄（</a:t>
                      </a:r>
                      <a:r>
                        <a:rPr lang="en-US" sz="1100" kern="500" dirty="0">
                          <a:effectLst/>
                        </a:rPr>
                        <a:t>X</a:t>
                      </a:r>
                      <a:r>
                        <a:rPr lang="zh-CN" sz="1100" kern="500" dirty="0">
                          <a:effectLst/>
                        </a:rPr>
                        <a:t>，</a:t>
                      </a:r>
                      <a:r>
                        <a:rPr lang="en-US" sz="1100" kern="500" dirty="0">
                          <a:effectLst/>
                        </a:rPr>
                        <a:t>A</a:t>
                      </a:r>
                      <a:r>
                        <a:rPr lang="zh-CN" sz="1100" kern="500" dirty="0">
                          <a:effectLst/>
                        </a:rPr>
                        <a:t>）∧被保车辆的价值（</a:t>
                      </a:r>
                      <a:r>
                        <a:rPr lang="en-US" sz="1100" kern="500" dirty="0">
                          <a:effectLst/>
                        </a:rPr>
                        <a:t>X</a:t>
                      </a:r>
                      <a:r>
                        <a:rPr lang="zh-CN" sz="1100" kern="500" dirty="0">
                          <a:effectLst/>
                        </a:rPr>
                        <a:t>，</a:t>
                      </a:r>
                      <a:r>
                        <a:rPr lang="en-US" sz="1100" kern="500" dirty="0">
                          <a:effectLst/>
                        </a:rPr>
                        <a:t>D</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年赔付金额（</a:t>
                      </a:r>
                      <a:r>
                        <a:rPr lang="en-US" sz="1100" kern="500" dirty="0">
                          <a:effectLst/>
                        </a:rPr>
                        <a:t>X</a:t>
                      </a:r>
                      <a:r>
                        <a:rPr lang="zh-CN" sz="1100" kern="500" dirty="0">
                          <a:effectLst/>
                        </a:rPr>
                        <a:t>，</a:t>
                      </a:r>
                      <a:r>
                        <a:rPr lang="en-US" sz="1100" kern="500" dirty="0">
                          <a:effectLst/>
                        </a:rPr>
                        <a:t>D</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0.0934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0.4546</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9"/>
                  </a:ext>
                </a:extLst>
              </a:tr>
              <a:tr h="0">
                <a:tc>
                  <a:txBody>
                    <a:bodyPr/>
                    <a:lstStyle/>
                    <a:p>
                      <a:pPr indent="0" algn="ctr" fontAlgn="ctr">
                        <a:lnSpc>
                          <a:spcPts val="1200"/>
                        </a:lnSpc>
                        <a:spcAft>
                          <a:spcPts val="0"/>
                        </a:spcAft>
                        <a:tabLst>
                          <a:tab pos="2628265" algn="ctr"/>
                          <a:tab pos="5292725" algn="r"/>
                        </a:tabLst>
                      </a:pPr>
                      <a:r>
                        <a:rPr lang="en-US" sz="1100" kern="500" dirty="0">
                          <a:effectLst/>
                        </a:rPr>
                        <a:t>10</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B</a:t>
                      </a:r>
                      <a:r>
                        <a:rPr lang="zh-CN" sz="1100" kern="500">
                          <a:effectLst/>
                        </a:rPr>
                        <a:t>）∧被保车辆的价值（</a:t>
                      </a:r>
                      <a:r>
                        <a:rPr lang="en-US" sz="1100" kern="500" dirty="0">
                          <a:effectLst/>
                        </a:rPr>
                        <a:t>X</a:t>
                      </a:r>
                      <a:r>
                        <a:rPr lang="zh-CN" sz="1100" kern="500">
                          <a:effectLst/>
                        </a:rPr>
                        <a:t>，</a:t>
                      </a:r>
                      <a:r>
                        <a:rPr lang="en-US" sz="1100" kern="500" dirty="0">
                          <a:effectLst/>
                        </a:rPr>
                        <a:t>A</a:t>
                      </a:r>
                      <a:r>
                        <a:rPr lang="zh-CN" sz="1100" kern="500">
                          <a:effectLst/>
                        </a:rPr>
                        <a:t>）∧车辆用途（</a:t>
                      </a:r>
                      <a:r>
                        <a:rPr lang="en-US" sz="1100" kern="500" dirty="0">
                          <a:effectLst/>
                        </a:rPr>
                        <a:t>X</a:t>
                      </a:r>
                      <a:r>
                        <a:rPr lang="zh-CN" sz="1100" kern="500">
                          <a:effectLst/>
                        </a:rPr>
                        <a:t>，</a:t>
                      </a:r>
                      <a:r>
                        <a:rPr lang="en-US" sz="1100" kern="500" dirty="0">
                          <a:effectLst/>
                        </a:rPr>
                        <a:t>A</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0.0968</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0.4487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0"/>
                  </a:ext>
                </a:extLst>
              </a:tr>
              <a:tr h="0">
                <a:tc>
                  <a:txBody>
                    <a:bodyPr/>
                    <a:lstStyle/>
                    <a:p>
                      <a:pPr indent="0" algn="ctr" fontAlgn="ctr">
                        <a:lnSpc>
                          <a:spcPts val="1200"/>
                        </a:lnSpc>
                        <a:spcAft>
                          <a:spcPts val="0"/>
                        </a:spcAft>
                        <a:tabLst>
                          <a:tab pos="2628265" algn="ctr"/>
                          <a:tab pos="5292725" algn="r"/>
                        </a:tabLst>
                      </a:pPr>
                      <a:r>
                        <a:rPr lang="en-US" sz="1100" kern="500" dirty="0">
                          <a:effectLst/>
                        </a:rPr>
                        <a:t>11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投保人年龄（</a:t>
                      </a:r>
                      <a:r>
                        <a:rPr lang="en-US" sz="1100" kern="500" dirty="0">
                          <a:effectLst/>
                        </a:rPr>
                        <a:t>X</a:t>
                      </a:r>
                      <a:r>
                        <a:rPr lang="zh-CN" sz="1100" kern="500">
                          <a:effectLst/>
                        </a:rPr>
                        <a:t>，</a:t>
                      </a:r>
                      <a:r>
                        <a:rPr lang="en-US" sz="1100" kern="500" dirty="0">
                          <a:effectLst/>
                        </a:rPr>
                        <a:t>C</a:t>
                      </a:r>
                      <a:r>
                        <a:rPr lang="zh-CN" sz="1100" kern="500">
                          <a:effectLst/>
                        </a:rPr>
                        <a:t>）∧被保车辆的价值（</a:t>
                      </a:r>
                      <a:r>
                        <a:rPr lang="en-US" sz="1100" kern="500" dirty="0">
                          <a:effectLst/>
                        </a:rPr>
                        <a:t>X</a:t>
                      </a:r>
                      <a:r>
                        <a:rPr lang="zh-CN" sz="1100" kern="500">
                          <a:effectLst/>
                        </a:rPr>
                        <a:t>，</a:t>
                      </a:r>
                      <a:r>
                        <a:rPr lang="en-US" sz="1100" kern="500" dirty="0">
                          <a:effectLst/>
                        </a:rPr>
                        <a:t>C</a:t>
                      </a:r>
                      <a:r>
                        <a:rPr lang="zh-CN" sz="1100" kern="500">
                          <a:effectLst/>
                        </a:rPr>
                        <a:t>）∧车辆用途（</a:t>
                      </a:r>
                      <a:r>
                        <a:rPr lang="en-US" sz="1100" kern="500" dirty="0">
                          <a:effectLst/>
                        </a:rPr>
                        <a:t>X</a:t>
                      </a:r>
                      <a:r>
                        <a:rPr lang="zh-CN" sz="1100" kern="500">
                          <a:effectLst/>
                        </a:rPr>
                        <a:t>，</a:t>
                      </a:r>
                      <a:r>
                        <a:rPr lang="en-US" sz="1100" kern="500" dirty="0">
                          <a:effectLst/>
                        </a:rPr>
                        <a:t>C</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0.0909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0.3531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1"/>
                  </a:ext>
                </a:extLst>
              </a:tr>
              <a:tr h="0">
                <a:tc>
                  <a:txBody>
                    <a:bodyPr/>
                    <a:lstStyle/>
                    <a:p>
                      <a:pPr indent="0" algn="ctr" fontAlgn="ctr">
                        <a:lnSpc>
                          <a:spcPts val="1200"/>
                        </a:lnSpc>
                        <a:spcAft>
                          <a:spcPts val="0"/>
                        </a:spcAft>
                        <a:tabLst>
                          <a:tab pos="2628265" algn="ctr"/>
                          <a:tab pos="5292725" algn="r"/>
                        </a:tabLst>
                      </a:pPr>
                      <a:r>
                        <a:rPr lang="en-US" sz="1100" kern="500" dirty="0">
                          <a:effectLst/>
                        </a:rPr>
                        <a:t>12</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投保人年龄（</a:t>
                      </a:r>
                      <a:r>
                        <a:rPr lang="en-US" sz="1100" kern="500" dirty="0">
                          <a:effectLst/>
                        </a:rPr>
                        <a:t>X</a:t>
                      </a:r>
                      <a:r>
                        <a:rPr lang="zh-CN" sz="1100" kern="500" dirty="0">
                          <a:effectLst/>
                        </a:rPr>
                        <a:t>，</a:t>
                      </a:r>
                      <a:r>
                        <a:rPr lang="en-US" sz="1100" kern="500" dirty="0">
                          <a:effectLst/>
                        </a:rPr>
                        <a:t>C</a:t>
                      </a:r>
                      <a:r>
                        <a:rPr lang="zh-CN" sz="1100" kern="500" dirty="0">
                          <a:effectLst/>
                        </a:rPr>
                        <a:t>）∧驾龄（</a:t>
                      </a:r>
                      <a:r>
                        <a:rPr lang="en-US" sz="1100" kern="500" dirty="0">
                          <a:effectLst/>
                        </a:rPr>
                        <a:t>X</a:t>
                      </a:r>
                      <a:r>
                        <a:rPr lang="zh-CN" sz="1100" kern="500" dirty="0">
                          <a:effectLst/>
                        </a:rPr>
                        <a:t>，</a:t>
                      </a:r>
                      <a:r>
                        <a:rPr lang="en-US" sz="1100" kern="500" dirty="0">
                          <a:effectLst/>
                        </a:rPr>
                        <a:t>B</a:t>
                      </a:r>
                      <a:r>
                        <a:rPr lang="zh-CN" sz="1100" kern="500" dirty="0">
                          <a:effectLst/>
                        </a:rPr>
                        <a:t>）∧被保车辆的价值（</a:t>
                      </a:r>
                      <a:r>
                        <a:rPr lang="en-US" sz="1100" kern="500" dirty="0">
                          <a:effectLst/>
                        </a:rPr>
                        <a:t>X</a:t>
                      </a:r>
                      <a:r>
                        <a:rPr lang="zh-CN" sz="1100" kern="500" dirty="0">
                          <a:effectLst/>
                        </a:rPr>
                        <a:t>，</a:t>
                      </a:r>
                      <a:r>
                        <a:rPr lang="en-US" sz="1100" kern="500" dirty="0">
                          <a:effectLst/>
                        </a:rPr>
                        <a:t>C</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年赔付次数（</a:t>
                      </a:r>
                      <a:r>
                        <a:rPr lang="en-US" sz="1100" kern="500" dirty="0">
                          <a:effectLst/>
                        </a:rPr>
                        <a:t>X</a:t>
                      </a:r>
                      <a:r>
                        <a:rPr lang="zh-CN" sz="1100" kern="500" dirty="0">
                          <a:effectLst/>
                        </a:rPr>
                        <a:t>，</a:t>
                      </a:r>
                      <a:r>
                        <a:rPr lang="en-US" sz="1100" kern="500" dirty="0">
                          <a:effectLst/>
                        </a:rPr>
                        <a:t>A</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0.0827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0.6094</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7907948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79247" y="689589"/>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217611" y="5821936"/>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52325762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5.1 </a:t>
            </a:r>
            <a:r>
              <a:rPr lang="zh-CN" altLang="en-US" dirty="0"/>
              <a:t>预测算法简介</a:t>
            </a:r>
          </a:p>
        </p:txBody>
      </p:sp>
      <p:sp>
        <p:nvSpPr>
          <p:cNvPr id="4" name="矩形 3">
            <a:extLst>
              <a:ext uri="{FF2B5EF4-FFF2-40B4-BE49-F238E27FC236}">
                <a16:creationId xmlns:a16="http://schemas.microsoft.com/office/drawing/2014/main" id="{A730F364-10CD-4294-A36E-2C396A3405B5}"/>
              </a:ext>
            </a:extLst>
          </p:cNvPr>
          <p:cNvSpPr/>
          <p:nvPr/>
        </p:nvSpPr>
        <p:spPr>
          <a:xfrm>
            <a:off x="1093084" y="1888908"/>
            <a:ext cx="8608856"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预测分析</a:t>
            </a:r>
            <a:endParaRPr lang="en-US" altLang="zh-CN" dirty="0"/>
          </a:p>
          <a:p>
            <a:pPr marL="742939" lvl="1" indent="-285750">
              <a:lnSpc>
                <a:spcPct val="150000"/>
              </a:lnSpc>
              <a:buFont typeface="Wingdings" panose="05000000000000000000" pitchFamily="2" charset="2"/>
              <a:buChar char="p"/>
            </a:pPr>
            <a:r>
              <a:rPr lang="zh-CN" altLang="zh-CN" sz="1400" dirty="0"/>
              <a:t>一种统计或数据挖掘解决方案，包含可在结构化与非结构化数据中使用以确定未来结果的算法和技术，可为预测、优化、预报和模拟等许多其他相关用途而使用</a:t>
            </a:r>
            <a:endParaRPr lang="zh-CN" altLang="en-US" sz="1400" dirty="0"/>
          </a:p>
        </p:txBody>
      </p:sp>
      <p:sp>
        <p:nvSpPr>
          <p:cNvPr id="5" name="矩形 4">
            <a:extLst>
              <a:ext uri="{FF2B5EF4-FFF2-40B4-BE49-F238E27FC236}">
                <a16:creationId xmlns:a16="http://schemas.microsoft.com/office/drawing/2014/main" id="{242B848A-1EDC-46EB-BF91-EDED9FCD9870}"/>
              </a:ext>
            </a:extLst>
          </p:cNvPr>
          <p:cNvSpPr/>
          <p:nvPr/>
        </p:nvSpPr>
        <p:spPr>
          <a:xfrm>
            <a:off x="1093085" y="3147854"/>
            <a:ext cx="8608855"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时间序列预测</a:t>
            </a:r>
            <a:endParaRPr lang="en-US" altLang="zh-CN" dirty="0"/>
          </a:p>
          <a:p>
            <a:pPr marL="742939" lvl="1" indent="-285750">
              <a:lnSpc>
                <a:spcPct val="150000"/>
              </a:lnSpc>
              <a:buFont typeface="Wingdings" panose="05000000000000000000" pitchFamily="2" charset="2"/>
              <a:buChar char="p"/>
            </a:pPr>
            <a:r>
              <a:rPr lang="zh-CN" altLang="zh-CN" sz="1400" dirty="0"/>
              <a:t>一种历史资料延伸预测，以时间序列所能反映的社会经济现象的发展过程和规律性，进行引申外推预测发展趋势的方法</a:t>
            </a:r>
            <a:endParaRPr lang="zh-CN" altLang="en-US" sz="1400" dirty="0"/>
          </a:p>
        </p:txBody>
      </p:sp>
      <p:sp>
        <p:nvSpPr>
          <p:cNvPr id="6" name="矩形 5">
            <a:extLst>
              <a:ext uri="{FF2B5EF4-FFF2-40B4-BE49-F238E27FC236}">
                <a16:creationId xmlns:a16="http://schemas.microsoft.com/office/drawing/2014/main" id="{1B5ABB55-A3F6-4F51-9FCD-090EC6C508AC}"/>
              </a:ext>
            </a:extLst>
          </p:cNvPr>
          <p:cNvSpPr/>
          <p:nvPr/>
        </p:nvSpPr>
        <p:spPr>
          <a:xfrm>
            <a:off x="1093085" y="4406800"/>
            <a:ext cx="8608855" cy="176182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神经网络预测</a:t>
            </a:r>
            <a:endParaRPr lang="en-US" altLang="zh-CN" dirty="0"/>
          </a:p>
          <a:p>
            <a:pPr marL="742939" lvl="1" indent="-285750">
              <a:lnSpc>
                <a:spcPct val="150000"/>
              </a:lnSpc>
              <a:buFont typeface="Wingdings" panose="05000000000000000000" pitchFamily="2" charset="2"/>
              <a:buChar char="p"/>
            </a:pPr>
            <a:r>
              <a:rPr lang="zh-CN" altLang="en-US" sz="1400" dirty="0"/>
              <a:t>神经网络是一个非常强大的建模工具，可复制极其复杂的关系。尤其是，神经网络本质上为非线性。很多年以来，线性建模一直是大多数领域的主要建模方法，因为它的优化程序非常完善。在线性近似不充分的任务中，线性模型运行状况不佳。除此之外，神经网络还解决了“维数灾难”问题，即当存在大量变量时不允许对线性关系进行建模的问题</a:t>
            </a:r>
          </a:p>
        </p:txBody>
      </p:sp>
    </p:spTree>
    <p:extLst>
      <p:ext uri="{BB962C8B-B14F-4D97-AF65-F5344CB8AC3E}">
        <p14:creationId xmlns:p14="http://schemas.microsoft.com/office/powerpoint/2010/main" val="31780332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8" name="矩形 7">
            <a:extLst>
              <a:ext uri="{FF2B5EF4-FFF2-40B4-BE49-F238E27FC236}">
                <a16:creationId xmlns:a16="http://schemas.microsoft.com/office/drawing/2014/main" id="{C6282782-1AC9-4FDA-99F5-32AFA8D16BBC}"/>
              </a:ext>
            </a:extLst>
          </p:cNvPr>
          <p:cNvSpPr/>
          <p:nvPr/>
        </p:nvSpPr>
        <p:spPr>
          <a:xfrm>
            <a:off x="971172" y="1960930"/>
            <a:ext cx="9672449" cy="830997"/>
          </a:xfrm>
          <a:prstGeom prst="rect">
            <a:avLst/>
          </a:prstGeom>
        </p:spPr>
        <p:txBody>
          <a:bodyPr wrap="square">
            <a:spAutoFit/>
          </a:bodyPr>
          <a:lstStyle/>
          <a:p>
            <a:pPr marL="285750" indent="-285750">
              <a:buFont typeface="Wingdings" panose="05000000000000000000" pitchFamily="2" charset="2"/>
              <a:buChar char="n"/>
            </a:pPr>
            <a:r>
              <a:rPr lang="zh-CN" altLang="zh-CN" sz="1600" dirty="0"/>
              <a:t>按照数据挖掘的应用场景分类，数据挖掘的应用主要涉及通信、股票、金融、银行、交通、商品零售、生物医学、精确营销、地震预测、工业产品设计等领域，在这些领域众多数据挖掘方法均被广泛采用且衍生出各自独特的算法</a:t>
            </a:r>
            <a:endParaRPr lang="zh-CN" altLang="en-US" sz="1600" dirty="0"/>
          </a:p>
        </p:txBody>
      </p:sp>
      <p:pic>
        <p:nvPicPr>
          <p:cNvPr id="21" name="图片 20">
            <a:extLst>
              <a:ext uri="{FF2B5EF4-FFF2-40B4-BE49-F238E27FC236}">
                <a16:creationId xmlns:a16="http://schemas.microsoft.com/office/drawing/2014/main" id="{00A886C5-35BC-46AB-9D2D-F85F1D6E630E}"/>
              </a:ext>
            </a:extLst>
          </p:cNvPr>
          <p:cNvPicPr>
            <a:picLocks noChangeAspect="1"/>
          </p:cNvPicPr>
          <p:nvPr/>
        </p:nvPicPr>
        <p:blipFill rotWithShape="1">
          <a:blip r:embed="rId3"/>
          <a:srcRect r="2248" b="3499"/>
          <a:stretch/>
        </p:blipFill>
        <p:spPr>
          <a:xfrm>
            <a:off x="2925576" y="2773874"/>
            <a:ext cx="5763640" cy="3508791"/>
          </a:xfrm>
          <a:prstGeom prst="rect">
            <a:avLst/>
          </a:prstGeom>
        </p:spPr>
      </p:pic>
    </p:spTree>
    <p:extLst>
      <p:ext uri="{BB962C8B-B14F-4D97-AF65-F5344CB8AC3E}">
        <p14:creationId xmlns:p14="http://schemas.microsoft.com/office/powerpoint/2010/main" val="243673229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 </a:t>
            </a:r>
            <a:r>
              <a:rPr lang="zh-CN" altLang="en-US" dirty="0"/>
              <a:t>时间序列预测</a:t>
            </a:r>
          </a:p>
        </p:txBody>
      </p:sp>
      <p:sp>
        <p:nvSpPr>
          <p:cNvPr id="4" name="矩形 3">
            <a:extLst>
              <a:ext uri="{FF2B5EF4-FFF2-40B4-BE49-F238E27FC236}">
                <a16:creationId xmlns:a16="http://schemas.microsoft.com/office/drawing/2014/main" id="{1194E663-9944-41BD-B5EA-767C8634A878}"/>
              </a:ext>
            </a:extLst>
          </p:cNvPr>
          <p:cNvSpPr/>
          <p:nvPr/>
        </p:nvSpPr>
        <p:spPr>
          <a:xfrm>
            <a:off x="1233740" y="1764079"/>
            <a:ext cx="7291144" cy="79233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时间序列</a:t>
            </a:r>
            <a:endParaRPr lang="en-US" altLang="zh-CN" dirty="0"/>
          </a:p>
          <a:p>
            <a:pPr marL="742939" lvl="1" indent="-285750">
              <a:lnSpc>
                <a:spcPct val="150000"/>
              </a:lnSpc>
              <a:buFont typeface="Wingdings" panose="05000000000000000000" pitchFamily="2" charset="2"/>
              <a:buChar char="p"/>
            </a:pPr>
            <a:r>
              <a:rPr lang="zh-CN" altLang="zh-CN" sz="1400" dirty="0"/>
              <a:t>对按时间顺序排列而成的观测值集合，进行数据的预测或预估</a:t>
            </a:r>
            <a:endParaRPr lang="zh-CN" altLang="en-US" sz="1400" dirty="0"/>
          </a:p>
        </p:txBody>
      </p:sp>
      <p:sp>
        <p:nvSpPr>
          <p:cNvPr id="5" name="矩形 4">
            <a:extLst>
              <a:ext uri="{FF2B5EF4-FFF2-40B4-BE49-F238E27FC236}">
                <a16:creationId xmlns:a16="http://schemas.microsoft.com/office/drawing/2014/main" id="{A6921839-97BD-41CD-A8DE-D5F13A240CDE}"/>
              </a:ext>
            </a:extLst>
          </p:cNvPr>
          <p:cNvSpPr/>
          <p:nvPr/>
        </p:nvSpPr>
        <p:spPr>
          <a:xfrm>
            <a:off x="1233740" y="2686335"/>
            <a:ext cx="9522084" cy="148483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典型算法</a:t>
            </a:r>
            <a:endParaRPr lang="en-US" altLang="zh-CN" dirty="0"/>
          </a:p>
          <a:p>
            <a:pPr marL="742939" lvl="1" indent="-285750">
              <a:lnSpc>
                <a:spcPct val="150000"/>
              </a:lnSpc>
              <a:buFont typeface="Wingdings" panose="05000000000000000000" pitchFamily="2" charset="2"/>
              <a:buChar char="p"/>
            </a:pPr>
            <a:r>
              <a:rPr lang="en-US" altLang="zh-CN" sz="1600" dirty="0"/>
              <a:t>SPMGC</a:t>
            </a:r>
          </a:p>
          <a:p>
            <a:pPr marL="1200127" lvl="2" indent="-285750">
              <a:lnSpc>
                <a:spcPct val="150000"/>
              </a:lnSpc>
              <a:buFont typeface="Wingdings" panose="05000000000000000000" pitchFamily="2" charset="2"/>
              <a:buChar char="Ø"/>
            </a:pPr>
            <a:r>
              <a:rPr lang="zh-CN" altLang="zh-CN" sz="1400" dirty="0"/>
              <a:t>序贯模式挖掘算法</a:t>
            </a:r>
            <a:r>
              <a:rPr lang="en-US" altLang="zh-CN" sz="1400" dirty="0"/>
              <a:t>SPMGC</a:t>
            </a:r>
            <a:r>
              <a:rPr lang="zh-CN" altLang="zh-CN" sz="1400" dirty="0"/>
              <a:t>（</a:t>
            </a:r>
            <a:r>
              <a:rPr lang="en-US" altLang="zh-CN" sz="1400" dirty="0"/>
              <a:t>Sequential Pattern Mining Based on General Constrains</a:t>
            </a:r>
            <a:r>
              <a:rPr lang="zh-CN" altLang="zh-CN" sz="1400" dirty="0"/>
              <a:t>）</a:t>
            </a:r>
            <a:r>
              <a:rPr lang="en-US" altLang="zh-CN" sz="1400" dirty="0"/>
              <a:t>SPMGC</a:t>
            </a:r>
            <a:r>
              <a:rPr lang="zh-CN" altLang="zh-CN" sz="1400" dirty="0"/>
              <a:t>算法可以有效地发现有价值的数据序列模式，提供给大数据专家们进行各类时间序列的相似性与预测研究</a:t>
            </a:r>
            <a:endParaRPr lang="zh-CN" altLang="en-US" sz="1400" dirty="0"/>
          </a:p>
        </p:txBody>
      </p:sp>
      <p:sp>
        <p:nvSpPr>
          <p:cNvPr id="6" name="矩形 5">
            <a:extLst>
              <a:ext uri="{FF2B5EF4-FFF2-40B4-BE49-F238E27FC236}">
                <a16:creationId xmlns:a16="http://schemas.microsoft.com/office/drawing/2014/main" id="{DE427FE8-CC1B-4A7A-846D-4ABC9E194D52}"/>
              </a:ext>
            </a:extLst>
          </p:cNvPr>
          <p:cNvSpPr/>
          <p:nvPr/>
        </p:nvSpPr>
        <p:spPr>
          <a:xfrm>
            <a:off x="1233740" y="4276537"/>
            <a:ext cx="2781531" cy="369332"/>
          </a:xfrm>
          <a:prstGeom prst="rect">
            <a:avLst/>
          </a:prstGeom>
        </p:spPr>
        <p:txBody>
          <a:bodyPr wrap="none">
            <a:spAutoFit/>
          </a:bodyPr>
          <a:lstStyle/>
          <a:p>
            <a:pPr marL="285750" indent="-285750">
              <a:buFont typeface="Wingdings" panose="05000000000000000000" pitchFamily="2" charset="2"/>
              <a:buChar char="n"/>
            </a:pPr>
            <a:r>
              <a:rPr lang="zh-CN" altLang="zh-CN" dirty="0"/>
              <a:t>时间序列领域约束规则</a:t>
            </a:r>
            <a:endParaRPr lang="zh-CN" altLang="en-US" dirty="0"/>
          </a:p>
        </p:txBody>
      </p:sp>
      <p:grpSp>
        <p:nvGrpSpPr>
          <p:cNvPr id="7" name="组合 6">
            <a:extLst>
              <a:ext uri="{FF2B5EF4-FFF2-40B4-BE49-F238E27FC236}">
                <a16:creationId xmlns:a16="http://schemas.microsoft.com/office/drawing/2014/main" id="{6FADAB4D-2BBC-4A8E-8437-941BA47E8CD9}"/>
              </a:ext>
            </a:extLst>
          </p:cNvPr>
          <p:cNvGrpSpPr/>
          <p:nvPr/>
        </p:nvGrpSpPr>
        <p:grpSpPr>
          <a:xfrm>
            <a:off x="4305635" y="4461203"/>
            <a:ext cx="4219249" cy="1834770"/>
            <a:chOff x="872335" y="3314352"/>
            <a:chExt cx="4634995" cy="2661040"/>
          </a:xfrm>
        </p:grpSpPr>
        <p:sp>
          <p:nvSpPr>
            <p:cNvPr id="8" name="任意多边形 38">
              <a:extLst>
                <a:ext uri="{FF2B5EF4-FFF2-40B4-BE49-F238E27FC236}">
                  <a16:creationId xmlns:a16="http://schemas.microsoft.com/office/drawing/2014/main" id="{21C22CB9-886E-40B2-B8B7-4FB257E01AAB}"/>
                </a:ext>
              </a:extLst>
            </p:cNvPr>
            <p:cNvSpPr/>
            <p:nvPr/>
          </p:nvSpPr>
          <p:spPr>
            <a:xfrm>
              <a:off x="3581501"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000" kern="1200"/>
            </a:p>
          </p:txBody>
        </p:sp>
        <p:sp>
          <p:nvSpPr>
            <p:cNvPr id="9" name="任意多边形 40">
              <a:extLst>
                <a:ext uri="{FF2B5EF4-FFF2-40B4-BE49-F238E27FC236}">
                  <a16:creationId xmlns:a16="http://schemas.microsoft.com/office/drawing/2014/main" id="{F739FB1F-8F3F-4E19-9B99-2EBD19DBA0E4}"/>
                </a:ext>
              </a:extLst>
            </p:cNvPr>
            <p:cNvSpPr/>
            <p:nvPr/>
          </p:nvSpPr>
          <p:spPr>
            <a:xfrm>
              <a:off x="2229103"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2800" kern="1200"/>
            </a:p>
          </p:txBody>
        </p:sp>
        <p:sp>
          <p:nvSpPr>
            <p:cNvPr id="10" name="任意多边形 41">
              <a:extLst>
                <a:ext uri="{FF2B5EF4-FFF2-40B4-BE49-F238E27FC236}">
                  <a16:creationId xmlns:a16="http://schemas.microsoft.com/office/drawing/2014/main" id="{0DD9B4ED-157B-4604-BEC3-2333A99A02CF}"/>
                </a:ext>
              </a:extLst>
            </p:cNvPr>
            <p:cNvSpPr/>
            <p:nvPr/>
          </p:nvSpPr>
          <p:spPr>
            <a:xfrm>
              <a:off x="2902711"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000" kern="1200"/>
            </a:p>
          </p:txBody>
        </p:sp>
        <p:sp>
          <p:nvSpPr>
            <p:cNvPr id="11" name="任意多边形 43">
              <a:extLst>
                <a:ext uri="{FF2B5EF4-FFF2-40B4-BE49-F238E27FC236}">
                  <a16:creationId xmlns:a16="http://schemas.microsoft.com/office/drawing/2014/main" id="{DE5E2D82-69FA-4FB3-B6ED-05BD345CA236}"/>
                </a:ext>
              </a:extLst>
            </p:cNvPr>
            <p:cNvSpPr/>
            <p:nvPr/>
          </p:nvSpPr>
          <p:spPr>
            <a:xfrm>
              <a:off x="4255109"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2800" kern="1200"/>
            </a:p>
          </p:txBody>
        </p:sp>
        <p:sp>
          <p:nvSpPr>
            <p:cNvPr id="12" name="任意多边形 66">
              <a:extLst>
                <a:ext uri="{FF2B5EF4-FFF2-40B4-BE49-F238E27FC236}">
                  <a16:creationId xmlns:a16="http://schemas.microsoft.com/office/drawing/2014/main" id="{7917D960-9F93-459A-8583-25502C17C1C3}"/>
                </a:ext>
              </a:extLst>
            </p:cNvPr>
            <p:cNvSpPr/>
            <p:nvPr/>
          </p:nvSpPr>
          <p:spPr>
            <a:xfrm>
              <a:off x="872335"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2800" kern="1200"/>
            </a:p>
          </p:txBody>
        </p:sp>
        <p:sp>
          <p:nvSpPr>
            <p:cNvPr id="13" name="任意多边形 67">
              <a:extLst>
                <a:ext uri="{FF2B5EF4-FFF2-40B4-BE49-F238E27FC236}">
                  <a16:creationId xmlns:a16="http://schemas.microsoft.com/office/drawing/2014/main" id="{E5B6ACC5-9DFF-43FF-9AA1-252DEF008E41}"/>
                </a:ext>
              </a:extLst>
            </p:cNvPr>
            <p:cNvSpPr/>
            <p:nvPr/>
          </p:nvSpPr>
          <p:spPr>
            <a:xfrm>
              <a:off x="1545943"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000" kern="1200"/>
            </a:p>
          </p:txBody>
        </p:sp>
        <p:sp>
          <p:nvSpPr>
            <p:cNvPr id="14" name="矩形 13">
              <a:extLst>
                <a:ext uri="{FF2B5EF4-FFF2-40B4-BE49-F238E27FC236}">
                  <a16:creationId xmlns:a16="http://schemas.microsoft.com/office/drawing/2014/main" id="{46ECA514-7C23-41AE-8EE7-59D39FB2BD30}"/>
                </a:ext>
              </a:extLst>
            </p:cNvPr>
            <p:cNvSpPr/>
            <p:nvPr/>
          </p:nvSpPr>
          <p:spPr>
            <a:xfrm>
              <a:off x="882010" y="3741631"/>
              <a:ext cx="1232870" cy="669571"/>
            </a:xfrm>
            <a:prstGeom prst="rect">
              <a:avLst/>
            </a:prstGeom>
          </p:spPr>
          <p:txBody>
            <a:bodyPr wrap="square">
              <a:spAutoFit/>
            </a:bodyPr>
            <a:lstStyle/>
            <a:p>
              <a:pPr algn="ctr"/>
              <a:r>
                <a:rPr lang="zh-CN" altLang="zh-CN" sz="1200" b="1" dirty="0">
                  <a:solidFill>
                    <a:schemeClr val="bg1"/>
                  </a:solidFill>
                </a:rPr>
                <a:t>项集间的时间限制</a:t>
              </a:r>
              <a:r>
                <a:rPr lang="en-US" altLang="zh-CN" sz="1200" b="1" i="1" dirty="0">
                  <a:solidFill>
                    <a:schemeClr val="bg1"/>
                  </a:solidFill>
                </a:rPr>
                <a:t>C</a:t>
              </a:r>
              <a:r>
                <a:rPr lang="en-US" altLang="zh-CN" sz="1200" b="1" baseline="-25000" dirty="0">
                  <a:solidFill>
                    <a:schemeClr val="bg1"/>
                  </a:solidFill>
                </a:rPr>
                <a:t>gap</a:t>
              </a:r>
              <a:endParaRPr lang="zh-CN" altLang="en-US" sz="1200" b="1" dirty="0">
                <a:solidFill>
                  <a:schemeClr val="bg1"/>
                </a:solidFill>
              </a:endParaRPr>
            </a:p>
          </p:txBody>
        </p:sp>
        <p:sp>
          <p:nvSpPr>
            <p:cNvPr id="15" name="矩形 14">
              <a:extLst>
                <a:ext uri="{FF2B5EF4-FFF2-40B4-BE49-F238E27FC236}">
                  <a16:creationId xmlns:a16="http://schemas.microsoft.com/office/drawing/2014/main" id="{6A061FF2-39EF-4F58-8AB6-0EDAC27EC4CB}"/>
                </a:ext>
              </a:extLst>
            </p:cNvPr>
            <p:cNvSpPr/>
            <p:nvPr/>
          </p:nvSpPr>
          <p:spPr>
            <a:xfrm>
              <a:off x="2172053" y="3741631"/>
              <a:ext cx="1437656" cy="669571"/>
            </a:xfrm>
            <a:prstGeom prst="rect">
              <a:avLst/>
            </a:prstGeom>
          </p:spPr>
          <p:txBody>
            <a:bodyPr wrap="square">
              <a:spAutoFit/>
            </a:bodyPr>
            <a:lstStyle/>
            <a:p>
              <a:pPr algn="ctr"/>
              <a:r>
                <a:rPr lang="zh-CN" altLang="zh-CN" sz="1200" b="1" dirty="0">
                  <a:solidFill>
                    <a:schemeClr val="accent1"/>
                  </a:solidFill>
                </a:rPr>
                <a:t>序列持续时间</a:t>
              </a:r>
              <a:endParaRPr lang="en-US" altLang="zh-CN" sz="1200" b="1" dirty="0">
                <a:solidFill>
                  <a:schemeClr val="accent1"/>
                </a:solidFill>
              </a:endParaRPr>
            </a:p>
            <a:p>
              <a:pPr algn="ctr"/>
              <a:r>
                <a:rPr lang="zh-CN" altLang="zh-CN" sz="1200" b="1" dirty="0">
                  <a:solidFill>
                    <a:schemeClr val="accent1"/>
                  </a:solidFill>
                </a:rPr>
                <a:t>限制</a:t>
              </a:r>
              <a:r>
                <a:rPr lang="en-US" altLang="zh-CN" sz="1200" b="1" i="1" dirty="0">
                  <a:solidFill>
                    <a:schemeClr val="accent1"/>
                  </a:solidFill>
                </a:rPr>
                <a:t>C</a:t>
              </a:r>
              <a:r>
                <a:rPr lang="en-US" altLang="zh-CN" sz="1200" b="1" baseline="-25000" dirty="0">
                  <a:solidFill>
                    <a:schemeClr val="accent1"/>
                  </a:solidFill>
                </a:rPr>
                <a:t>duration</a:t>
              </a:r>
              <a:endParaRPr lang="zh-CN" altLang="en-US" sz="1200" b="1" dirty="0">
                <a:solidFill>
                  <a:schemeClr val="accent1"/>
                </a:solidFill>
              </a:endParaRPr>
            </a:p>
          </p:txBody>
        </p:sp>
        <p:sp>
          <p:nvSpPr>
            <p:cNvPr id="16" name="矩形 15">
              <a:extLst>
                <a:ext uri="{FF2B5EF4-FFF2-40B4-BE49-F238E27FC236}">
                  <a16:creationId xmlns:a16="http://schemas.microsoft.com/office/drawing/2014/main" id="{48C0DD31-23FA-4683-B1D8-F1188607E8C8}"/>
                </a:ext>
              </a:extLst>
            </p:cNvPr>
            <p:cNvSpPr/>
            <p:nvPr/>
          </p:nvSpPr>
          <p:spPr>
            <a:xfrm>
              <a:off x="3768076" y="3680638"/>
              <a:ext cx="879069" cy="669571"/>
            </a:xfrm>
            <a:prstGeom prst="rect">
              <a:avLst/>
            </a:prstGeom>
          </p:spPr>
          <p:txBody>
            <a:bodyPr wrap="none">
              <a:spAutoFit/>
            </a:bodyPr>
            <a:lstStyle/>
            <a:p>
              <a:r>
                <a:rPr lang="zh-CN" altLang="zh-CN" sz="1200" b="1" dirty="0">
                  <a:solidFill>
                    <a:schemeClr val="bg1"/>
                  </a:solidFill>
                </a:rPr>
                <a:t>数据约束</a:t>
              </a:r>
              <a:endParaRPr lang="en-US" altLang="zh-CN" sz="1200" b="1" dirty="0">
                <a:solidFill>
                  <a:schemeClr val="bg1"/>
                </a:solidFill>
              </a:endParaRPr>
            </a:p>
            <a:p>
              <a:pPr algn="ctr"/>
              <a:r>
                <a:rPr lang="en-US" altLang="zh-CN" sz="1200" b="1" dirty="0">
                  <a:solidFill>
                    <a:schemeClr val="bg1"/>
                  </a:solidFill>
                </a:rPr>
                <a:t>Cdata</a:t>
              </a:r>
              <a:endParaRPr lang="zh-CN" altLang="en-US" sz="1200" b="1" dirty="0">
                <a:solidFill>
                  <a:schemeClr val="bg1"/>
                </a:solidFill>
              </a:endParaRPr>
            </a:p>
          </p:txBody>
        </p:sp>
        <p:sp>
          <p:nvSpPr>
            <p:cNvPr id="17" name="矩形 16">
              <a:extLst>
                <a:ext uri="{FF2B5EF4-FFF2-40B4-BE49-F238E27FC236}">
                  <a16:creationId xmlns:a16="http://schemas.microsoft.com/office/drawing/2014/main" id="{24AE42E6-EF63-4697-98EF-18E65AA52F00}"/>
                </a:ext>
              </a:extLst>
            </p:cNvPr>
            <p:cNvSpPr/>
            <p:nvPr/>
          </p:nvSpPr>
          <p:spPr>
            <a:xfrm>
              <a:off x="1527353" y="5047141"/>
              <a:ext cx="1291380" cy="401743"/>
            </a:xfrm>
            <a:prstGeom prst="rect">
              <a:avLst/>
            </a:prstGeom>
          </p:spPr>
          <p:txBody>
            <a:bodyPr wrap="square">
              <a:spAutoFit/>
            </a:bodyPr>
            <a:lstStyle/>
            <a:p>
              <a:pPr algn="ctr"/>
              <a:r>
                <a:rPr lang="zh-CN" altLang="zh-CN" sz="1200" b="1" dirty="0">
                  <a:solidFill>
                    <a:schemeClr val="accent1"/>
                  </a:solidFill>
                </a:rPr>
                <a:t>项的约束</a:t>
              </a:r>
              <a:r>
                <a:rPr lang="en-US" altLang="zh-CN" sz="1200" b="1" i="1" dirty="0">
                  <a:solidFill>
                    <a:schemeClr val="accent1"/>
                  </a:solidFill>
                </a:rPr>
                <a:t>C</a:t>
              </a:r>
              <a:r>
                <a:rPr lang="en-US" altLang="zh-CN" sz="1200" b="1" baseline="-25000" dirty="0">
                  <a:solidFill>
                    <a:schemeClr val="accent1"/>
                  </a:solidFill>
                </a:rPr>
                <a:t>item</a:t>
              </a:r>
              <a:endParaRPr lang="zh-CN" altLang="en-US" sz="1200" b="1" dirty="0">
                <a:solidFill>
                  <a:schemeClr val="accent1"/>
                </a:solidFill>
              </a:endParaRPr>
            </a:p>
          </p:txBody>
        </p:sp>
        <p:sp>
          <p:nvSpPr>
            <p:cNvPr id="18" name="矩形 17">
              <a:extLst>
                <a:ext uri="{FF2B5EF4-FFF2-40B4-BE49-F238E27FC236}">
                  <a16:creationId xmlns:a16="http://schemas.microsoft.com/office/drawing/2014/main" id="{6ADACD8E-7E32-4676-970E-58A077A1E72C}"/>
                </a:ext>
              </a:extLst>
            </p:cNvPr>
            <p:cNvSpPr/>
            <p:nvPr/>
          </p:nvSpPr>
          <p:spPr>
            <a:xfrm>
              <a:off x="2781926" y="4963338"/>
              <a:ext cx="1493790" cy="669571"/>
            </a:xfrm>
            <a:prstGeom prst="rect">
              <a:avLst/>
            </a:prstGeom>
          </p:spPr>
          <p:txBody>
            <a:bodyPr wrap="square">
              <a:spAutoFit/>
            </a:bodyPr>
            <a:lstStyle/>
            <a:p>
              <a:pPr algn="ctr"/>
              <a:r>
                <a:rPr lang="zh-CN" altLang="zh-CN" sz="1200" b="1" dirty="0">
                  <a:solidFill>
                    <a:schemeClr val="bg1"/>
                  </a:solidFill>
                </a:rPr>
                <a:t>序列长度的约束</a:t>
              </a:r>
              <a:r>
                <a:rPr lang="en-US" altLang="zh-CN" sz="1200" b="1" dirty="0">
                  <a:solidFill>
                    <a:schemeClr val="bg1"/>
                  </a:solidFill>
                </a:rPr>
                <a:t>CLength</a:t>
              </a:r>
              <a:endParaRPr lang="zh-CN" altLang="en-US" sz="1200" b="1" dirty="0">
                <a:solidFill>
                  <a:schemeClr val="bg1"/>
                </a:solidFill>
              </a:endParaRPr>
            </a:p>
          </p:txBody>
        </p:sp>
        <p:sp>
          <p:nvSpPr>
            <p:cNvPr id="19" name="矩形 18">
              <a:extLst>
                <a:ext uri="{FF2B5EF4-FFF2-40B4-BE49-F238E27FC236}">
                  <a16:creationId xmlns:a16="http://schemas.microsoft.com/office/drawing/2014/main" id="{07913085-DD13-4912-BD6E-BF9013A4882D}"/>
                </a:ext>
              </a:extLst>
            </p:cNvPr>
            <p:cNvSpPr/>
            <p:nvPr/>
          </p:nvSpPr>
          <p:spPr>
            <a:xfrm>
              <a:off x="4441685" y="5054853"/>
              <a:ext cx="879069" cy="401743"/>
            </a:xfrm>
            <a:prstGeom prst="rect">
              <a:avLst/>
            </a:prstGeom>
          </p:spPr>
          <p:txBody>
            <a:bodyPr wrap="none">
              <a:spAutoFit/>
            </a:bodyPr>
            <a:lstStyle/>
            <a:p>
              <a:r>
                <a:rPr lang="zh-CN" altLang="zh-CN" sz="1200" b="1" dirty="0">
                  <a:solidFill>
                    <a:schemeClr val="accent1"/>
                  </a:solidFill>
                </a:rPr>
                <a:t>其他约束</a:t>
              </a:r>
              <a:endParaRPr lang="zh-CN" altLang="en-US" sz="1200" b="1" dirty="0">
                <a:solidFill>
                  <a:schemeClr val="accent1"/>
                </a:solidFill>
              </a:endParaRPr>
            </a:p>
          </p:txBody>
        </p:sp>
      </p:grpSp>
    </p:spTree>
    <p:extLst>
      <p:ext uri="{BB962C8B-B14F-4D97-AF65-F5344CB8AC3E}">
        <p14:creationId xmlns:p14="http://schemas.microsoft.com/office/powerpoint/2010/main" val="2883696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5.2.1 SPMGC </a:t>
            </a:r>
            <a:r>
              <a:rPr lang="zh-CN" altLang="en-US" dirty="0"/>
              <a:t>算法</a:t>
            </a:r>
          </a:p>
        </p:txBody>
      </p:sp>
      <p:sp>
        <p:nvSpPr>
          <p:cNvPr id="4" name="矩形 3">
            <a:extLst>
              <a:ext uri="{FF2B5EF4-FFF2-40B4-BE49-F238E27FC236}">
                <a16:creationId xmlns:a16="http://schemas.microsoft.com/office/drawing/2014/main" id="{34C34572-2B07-4E25-A27F-69AADD842160}"/>
              </a:ext>
            </a:extLst>
          </p:cNvPr>
          <p:cNvSpPr/>
          <p:nvPr/>
        </p:nvSpPr>
        <p:spPr>
          <a:xfrm>
            <a:off x="905960" y="1932262"/>
            <a:ext cx="2457172" cy="369332"/>
          </a:xfrm>
          <a:prstGeom prst="rect">
            <a:avLst/>
          </a:prstGeom>
        </p:spPr>
        <p:txBody>
          <a:bodyPr wrap="square">
            <a:spAutoFit/>
          </a:bodyPr>
          <a:lstStyle/>
          <a:p>
            <a:pPr marL="285750" indent="-285750">
              <a:buFont typeface="Wingdings" panose="05000000000000000000" pitchFamily="2" charset="2"/>
              <a:buChar char="n"/>
            </a:pPr>
            <a:r>
              <a:rPr lang="en-US" altLang="zh-CN" dirty="0"/>
              <a:t>SPMGC</a:t>
            </a:r>
            <a:r>
              <a:rPr lang="zh-CN" altLang="zh-CN" dirty="0"/>
              <a:t>处理流程</a:t>
            </a:r>
            <a:endParaRPr lang="zh-CN" altLang="en-US" dirty="0"/>
          </a:p>
        </p:txBody>
      </p:sp>
      <p:sp>
        <p:nvSpPr>
          <p:cNvPr id="5" name="矩形 4">
            <a:extLst>
              <a:ext uri="{FF2B5EF4-FFF2-40B4-BE49-F238E27FC236}">
                <a16:creationId xmlns:a16="http://schemas.microsoft.com/office/drawing/2014/main" id="{506B3A3B-F78A-40AB-AF5E-91AFFCEB2A7C}"/>
              </a:ext>
            </a:extLst>
          </p:cNvPr>
          <p:cNvSpPr/>
          <p:nvPr/>
        </p:nvSpPr>
        <p:spPr>
          <a:xfrm>
            <a:off x="905959" y="2526772"/>
            <a:ext cx="5171697" cy="523220"/>
          </a:xfrm>
          <a:prstGeom prst="rect">
            <a:avLst/>
          </a:prstGeom>
        </p:spPr>
        <p:txBody>
          <a:bodyPr wrap="square">
            <a:spAutoFit/>
          </a:bodyPr>
          <a:lstStyle/>
          <a:p>
            <a:pPr marL="742939" lvl="1" indent="-285750">
              <a:buFont typeface="Wingdings" panose="05000000000000000000" pitchFamily="2" charset="2"/>
              <a:buChar char="p"/>
            </a:pPr>
            <a:r>
              <a:rPr lang="zh-CN" altLang="en-US" sz="1400" dirty="0"/>
              <a:t>扫描时间序列数据库，获取满足约束条件且长度为</a:t>
            </a:r>
            <a:r>
              <a:rPr lang="en-US" altLang="zh-CN" sz="1400" dirty="0"/>
              <a:t>1</a:t>
            </a:r>
            <a:r>
              <a:rPr lang="zh-CN" altLang="en-US" sz="1400" dirty="0"/>
              <a:t>的序列模式</a:t>
            </a:r>
            <a:r>
              <a:rPr lang="en-US" altLang="zh-CN" sz="1400" dirty="0"/>
              <a:t>L1</a:t>
            </a:r>
            <a:r>
              <a:rPr lang="zh-CN" altLang="en-US" sz="1400" dirty="0"/>
              <a:t>，以序列模式</a:t>
            </a:r>
            <a:r>
              <a:rPr lang="en-US" altLang="zh-CN" sz="1400" dirty="0"/>
              <a:t>L1</a:t>
            </a:r>
            <a:r>
              <a:rPr lang="zh-CN" altLang="en-US" sz="1400" dirty="0"/>
              <a:t>作为初始种子集</a:t>
            </a:r>
          </a:p>
        </p:txBody>
      </p:sp>
      <p:sp>
        <p:nvSpPr>
          <p:cNvPr id="6" name="矩形 5">
            <a:extLst>
              <a:ext uri="{FF2B5EF4-FFF2-40B4-BE49-F238E27FC236}">
                <a16:creationId xmlns:a16="http://schemas.microsoft.com/office/drawing/2014/main" id="{CA1ACED2-A74D-4B8F-B301-99B4F55CEBC2}"/>
              </a:ext>
            </a:extLst>
          </p:cNvPr>
          <p:cNvSpPr/>
          <p:nvPr/>
        </p:nvSpPr>
        <p:spPr>
          <a:xfrm>
            <a:off x="905960" y="3223770"/>
            <a:ext cx="5190040" cy="954107"/>
          </a:xfrm>
          <a:prstGeom prst="rect">
            <a:avLst/>
          </a:prstGeom>
        </p:spPr>
        <p:txBody>
          <a:bodyPr wrap="square">
            <a:spAutoFit/>
          </a:bodyPr>
          <a:lstStyle/>
          <a:p>
            <a:pPr marL="742939" lvl="1" indent="-285750">
              <a:buFont typeface="Wingdings" panose="05000000000000000000" pitchFamily="2" charset="2"/>
              <a:buChar char="p"/>
            </a:pPr>
            <a:r>
              <a:rPr lang="zh-CN" altLang="en-US" sz="1400" dirty="0"/>
              <a:t>根据长度为</a:t>
            </a:r>
            <a:r>
              <a:rPr lang="en-US" altLang="zh-CN" sz="1400" dirty="0"/>
              <a:t>i-1</a:t>
            </a:r>
            <a:r>
              <a:rPr lang="zh-CN" altLang="en-US" sz="1400" dirty="0"/>
              <a:t>的种子集</a:t>
            </a:r>
            <a:r>
              <a:rPr lang="en-US" altLang="zh-CN" sz="1400" dirty="0"/>
              <a:t>Li-1</a:t>
            </a:r>
            <a:r>
              <a:rPr lang="zh-CN" altLang="en-US" sz="1400" dirty="0"/>
              <a:t>，通过连接与剪切运算生成长度为</a:t>
            </a:r>
            <a:r>
              <a:rPr lang="en-US" altLang="zh-CN" sz="1400" dirty="0"/>
              <a:t>i </a:t>
            </a:r>
            <a:r>
              <a:rPr lang="zh-CN" altLang="en-US" sz="1400" dirty="0"/>
              <a:t>并且满足约束条件的候选序列模式</a:t>
            </a:r>
            <a:r>
              <a:rPr lang="en-US" altLang="zh-CN" sz="1400" dirty="0"/>
              <a:t>Ci</a:t>
            </a:r>
            <a:r>
              <a:rPr lang="zh-CN" altLang="en-US" sz="1400" dirty="0"/>
              <a:t>，基于此扫描序列数据库，并计算每个候选序列模式</a:t>
            </a:r>
            <a:r>
              <a:rPr lang="en-US" altLang="zh-CN" sz="1400" dirty="0"/>
              <a:t>Ci </a:t>
            </a:r>
            <a:r>
              <a:rPr lang="zh-CN" altLang="en-US" sz="1400" dirty="0"/>
              <a:t>的支持数，从而产生长度为</a:t>
            </a:r>
            <a:r>
              <a:rPr lang="en-US" altLang="zh-CN" sz="1400" dirty="0"/>
              <a:t>I </a:t>
            </a:r>
            <a:r>
              <a:rPr lang="zh-CN" altLang="en-US" sz="1400" dirty="0"/>
              <a:t>的序列模式</a:t>
            </a:r>
            <a:r>
              <a:rPr lang="en-US" altLang="zh-CN" sz="1400" dirty="0"/>
              <a:t>Li</a:t>
            </a:r>
            <a:r>
              <a:rPr lang="zh-CN" altLang="en-US" sz="1400" dirty="0"/>
              <a:t>，将</a:t>
            </a:r>
            <a:r>
              <a:rPr lang="en-US" altLang="zh-CN" sz="1400" dirty="0"/>
              <a:t>Li</a:t>
            </a:r>
            <a:r>
              <a:rPr lang="zh-CN" altLang="en-US" sz="1400" dirty="0"/>
              <a:t>作为新种子集</a:t>
            </a:r>
          </a:p>
        </p:txBody>
      </p:sp>
      <p:sp>
        <p:nvSpPr>
          <p:cNvPr id="8" name="矩形 7">
            <a:extLst>
              <a:ext uri="{FF2B5EF4-FFF2-40B4-BE49-F238E27FC236}">
                <a16:creationId xmlns:a16="http://schemas.microsoft.com/office/drawing/2014/main" id="{E2D6FAD1-9510-4597-BF4D-330E260E069A}"/>
              </a:ext>
            </a:extLst>
          </p:cNvPr>
          <p:cNvSpPr/>
          <p:nvPr/>
        </p:nvSpPr>
        <p:spPr>
          <a:xfrm>
            <a:off x="937315" y="4337518"/>
            <a:ext cx="5140341" cy="523220"/>
          </a:xfrm>
          <a:prstGeom prst="rect">
            <a:avLst/>
          </a:prstGeom>
        </p:spPr>
        <p:txBody>
          <a:bodyPr wrap="square">
            <a:spAutoFit/>
          </a:bodyPr>
          <a:lstStyle/>
          <a:p>
            <a:pPr marL="742939" lvl="1" indent="-285750">
              <a:buFont typeface="Wingdings" panose="05000000000000000000" pitchFamily="2" charset="2"/>
              <a:buChar char="p"/>
            </a:pPr>
            <a:r>
              <a:rPr lang="zh-CN" altLang="en-US" sz="1400" dirty="0"/>
              <a:t>在此重复上一步，直至没有新的候选序列模式或新的序列模式产生</a:t>
            </a:r>
          </a:p>
        </p:txBody>
      </p:sp>
      <p:pic>
        <p:nvPicPr>
          <p:cNvPr id="10" name="图片 9">
            <a:extLst>
              <a:ext uri="{FF2B5EF4-FFF2-40B4-BE49-F238E27FC236}">
                <a16:creationId xmlns:a16="http://schemas.microsoft.com/office/drawing/2014/main" id="{B623A151-794C-4128-9C12-F15801D3BF98}"/>
              </a:ext>
            </a:extLst>
          </p:cNvPr>
          <p:cNvPicPr>
            <a:picLocks noChangeAspect="1"/>
          </p:cNvPicPr>
          <p:nvPr/>
        </p:nvPicPr>
        <p:blipFill>
          <a:blip r:embed="rId3"/>
          <a:stretch>
            <a:fillRect/>
          </a:stretch>
        </p:blipFill>
        <p:spPr>
          <a:xfrm>
            <a:off x="6590877" y="1932262"/>
            <a:ext cx="5170832" cy="3780000"/>
          </a:xfrm>
          <a:prstGeom prst="rect">
            <a:avLst/>
          </a:prstGeom>
        </p:spPr>
      </p:pic>
      <p:sp>
        <p:nvSpPr>
          <p:cNvPr id="11" name="矩形 10">
            <a:extLst>
              <a:ext uri="{FF2B5EF4-FFF2-40B4-BE49-F238E27FC236}">
                <a16:creationId xmlns:a16="http://schemas.microsoft.com/office/drawing/2014/main" id="{B8456EF0-F5A6-4FEE-8A66-96FBBE5F4707}"/>
              </a:ext>
            </a:extLst>
          </p:cNvPr>
          <p:cNvSpPr/>
          <p:nvPr/>
        </p:nvSpPr>
        <p:spPr>
          <a:xfrm>
            <a:off x="6839756" y="5969890"/>
            <a:ext cx="4673074" cy="307777"/>
          </a:xfrm>
          <a:prstGeom prst="rect">
            <a:avLst/>
          </a:prstGeom>
        </p:spPr>
        <p:txBody>
          <a:bodyPr wrap="none">
            <a:spAutoFit/>
          </a:bodyPr>
          <a:lstStyle/>
          <a:p>
            <a:r>
              <a:rPr lang="zh-CN" altLang="en-US" sz="1400" dirty="0">
                <a:solidFill>
                  <a:srgbClr val="2E2E2E"/>
                </a:solidFill>
                <a:latin typeface="NexusSerif"/>
              </a:rPr>
              <a:t>序列模式挖掘药物之间关系从而预测给病人开的下一处方</a:t>
            </a:r>
            <a:endParaRPr lang="zh-CN" altLang="en-US" sz="1400" dirty="0"/>
          </a:p>
        </p:txBody>
      </p:sp>
      <p:sp>
        <p:nvSpPr>
          <p:cNvPr id="12" name="矩形 11">
            <a:extLst>
              <a:ext uri="{FF2B5EF4-FFF2-40B4-BE49-F238E27FC236}">
                <a16:creationId xmlns:a16="http://schemas.microsoft.com/office/drawing/2014/main" id="{52BD39FC-733B-4DE9-AAA2-33DFFA616CC8}"/>
              </a:ext>
            </a:extLst>
          </p:cNvPr>
          <p:cNvSpPr/>
          <p:nvPr/>
        </p:nvSpPr>
        <p:spPr>
          <a:xfrm>
            <a:off x="937315" y="5029973"/>
            <a:ext cx="2249334" cy="369332"/>
          </a:xfrm>
          <a:prstGeom prst="rect">
            <a:avLst/>
          </a:prstGeom>
        </p:spPr>
        <p:txBody>
          <a:bodyPr wrap="none">
            <a:spAutoFit/>
          </a:bodyPr>
          <a:lstStyle/>
          <a:p>
            <a:pPr marL="285750" indent="-285750">
              <a:buFont typeface="Wingdings" panose="05000000000000000000" pitchFamily="2" charset="2"/>
              <a:buChar char="n"/>
            </a:pPr>
            <a:r>
              <a:rPr lang="en-US" altLang="zh-CN" dirty="0"/>
              <a:t>SPMGC</a:t>
            </a:r>
            <a:r>
              <a:rPr lang="zh-CN" altLang="zh-CN" dirty="0"/>
              <a:t>处理</a:t>
            </a:r>
            <a:r>
              <a:rPr lang="zh-CN" altLang="en-US" dirty="0"/>
              <a:t>特点</a:t>
            </a:r>
          </a:p>
        </p:txBody>
      </p:sp>
      <p:sp>
        <p:nvSpPr>
          <p:cNvPr id="13" name="矩形 12">
            <a:extLst>
              <a:ext uri="{FF2B5EF4-FFF2-40B4-BE49-F238E27FC236}">
                <a16:creationId xmlns:a16="http://schemas.microsoft.com/office/drawing/2014/main" id="{9161595E-20BA-4938-A00E-27B98FBC15B4}"/>
              </a:ext>
            </a:extLst>
          </p:cNvPr>
          <p:cNvSpPr/>
          <p:nvPr/>
        </p:nvSpPr>
        <p:spPr>
          <a:xfrm>
            <a:off x="1408845" y="5522819"/>
            <a:ext cx="4687155" cy="523220"/>
          </a:xfrm>
          <a:prstGeom prst="rect">
            <a:avLst/>
          </a:prstGeom>
        </p:spPr>
        <p:txBody>
          <a:bodyPr wrap="square">
            <a:spAutoFit/>
          </a:bodyPr>
          <a:lstStyle/>
          <a:p>
            <a:pPr marL="285750" indent="-285750">
              <a:buFont typeface="Wingdings" panose="05000000000000000000" pitchFamily="2" charset="2"/>
              <a:buChar char="p"/>
            </a:pPr>
            <a:r>
              <a:rPr lang="zh-CN" altLang="zh-CN" sz="1400" dirty="0"/>
              <a:t>使用约束条件来挖掘序贯模式，</a:t>
            </a:r>
            <a:r>
              <a:rPr lang="zh-CN" altLang="en-US" sz="1400" dirty="0"/>
              <a:t>对于不同</a:t>
            </a:r>
            <a:r>
              <a:rPr lang="zh-CN" altLang="zh-CN" sz="1400" dirty="0"/>
              <a:t>应用领域的采用其他序贯模式算法</a:t>
            </a:r>
            <a:endParaRPr lang="zh-CN" altLang="en-US" sz="1400" dirty="0"/>
          </a:p>
        </p:txBody>
      </p:sp>
    </p:spTree>
    <p:extLst>
      <p:ext uri="{BB962C8B-B14F-4D97-AF65-F5344CB8AC3E}">
        <p14:creationId xmlns:p14="http://schemas.microsoft.com/office/powerpoint/2010/main" val="194285270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 BP </a:t>
            </a:r>
            <a:r>
              <a:rPr lang="zh-CN" altLang="en-US" dirty="0"/>
              <a:t>神经网络预测</a:t>
            </a:r>
          </a:p>
        </p:txBody>
      </p:sp>
      <p:sp>
        <p:nvSpPr>
          <p:cNvPr id="4" name="矩形 3">
            <a:extLst>
              <a:ext uri="{FF2B5EF4-FFF2-40B4-BE49-F238E27FC236}">
                <a16:creationId xmlns:a16="http://schemas.microsoft.com/office/drawing/2014/main" id="{437FE321-CD45-4667-B077-FF2CCA237AE4}"/>
              </a:ext>
            </a:extLst>
          </p:cNvPr>
          <p:cNvSpPr/>
          <p:nvPr/>
        </p:nvSpPr>
        <p:spPr>
          <a:xfrm>
            <a:off x="893470" y="1925478"/>
            <a:ext cx="5383343" cy="1269386"/>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BP</a:t>
            </a:r>
            <a:r>
              <a:rPr lang="zh-CN" altLang="en-US" dirty="0"/>
              <a:t>神经网络</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en-US" altLang="zh-CN" sz="1400" dirty="0"/>
              <a:t>BP</a:t>
            </a:r>
            <a:r>
              <a:rPr lang="zh-CN" altLang="en-US" sz="1400" dirty="0"/>
              <a:t>神经网络是一种多层前馈神经网络，该网络的主要特点是：信号前向传递，误差反向传播</a:t>
            </a:r>
          </a:p>
        </p:txBody>
      </p:sp>
      <p:sp>
        <p:nvSpPr>
          <p:cNvPr id="6" name="矩形 5">
            <a:extLst>
              <a:ext uri="{FF2B5EF4-FFF2-40B4-BE49-F238E27FC236}">
                <a16:creationId xmlns:a16="http://schemas.microsoft.com/office/drawing/2014/main" id="{EC2E83B4-C593-4B8F-8E7D-A7556C2D8F3D}"/>
              </a:ext>
            </a:extLst>
          </p:cNvPr>
          <p:cNvSpPr/>
          <p:nvPr/>
        </p:nvSpPr>
        <p:spPr>
          <a:xfrm>
            <a:off x="893470" y="3270379"/>
            <a:ext cx="5383343" cy="2792880"/>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sz="1400" dirty="0"/>
              <a:t>前向传递</a:t>
            </a:r>
            <a:endParaRPr lang="en-US" altLang="zh-CN" sz="1400" dirty="0"/>
          </a:p>
          <a:p>
            <a:pPr marL="1200127" lvl="2" indent="-285750">
              <a:lnSpc>
                <a:spcPct val="150000"/>
              </a:lnSpc>
              <a:buFont typeface="Wingdings" panose="05000000000000000000" pitchFamily="2" charset="2"/>
              <a:buChar char="Ø"/>
            </a:pPr>
            <a:r>
              <a:rPr lang="zh-CN" altLang="en-US" sz="1400" dirty="0">
                <a:solidFill>
                  <a:srgbClr val="222222"/>
                </a:solidFill>
                <a:latin typeface="Consolas" panose="020B0609020204030204" pitchFamily="49" charset="0"/>
              </a:rPr>
              <a:t>前向传递中，输入信号从输入层经隐含层处理，直至输出层，每一层的神经元状态只影响下一层神经元状态。</a:t>
            </a:r>
            <a:r>
              <a:rPr lang="zh-CN" altLang="en-US" sz="1400" dirty="0"/>
              <a:t>如果输出层得不到期望输出，则转入反向传播</a:t>
            </a:r>
            <a:endParaRPr lang="en-US" altLang="zh-CN" sz="1400" dirty="0"/>
          </a:p>
          <a:p>
            <a:pPr marL="742939" lvl="1" indent="-285750">
              <a:lnSpc>
                <a:spcPts val="1180"/>
              </a:lnSpc>
              <a:buFont typeface="Wingdings" panose="05000000000000000000" pitchFamily="2" charset="2"/>
              <a:buChar char="p"/>
            </a:pPr>
            <a:endParaRPr lang="en-US" altLang="zh-CN" sz="1400" dirty="0"/>
          </a:p>
          <a:p>
            <a:pPr marL="742939" lvl="1" indent="-285750">
              <a:lnSpc>
                <a:spcPct val="150000"/>
              </a:lnSpc>
              <a:buFont typeface="Wingdings" panose="05000000000000000000" pitchFamily="2" charset="2"/>
              <a:buChar char="p"/>
            </a:pPr>
            <a:r>
              <a:rPr lang="zh-CN" altLang="en-US" sz="1400" dirty="0"/>
              <a:t>反向传播</a:t>
            </a:r>
            <a:endParaRPr lang="en-US" altLang="zh-CN" sz="1400" dirty="0"/>
          </a:p>
          <a:p>
            <a:pPr marL="1257277" lvl="2" indent="-342900">
              <a:lnSpc>
                <a:spcPct val="150000"/>
              </a:lnSpc>
              <a:buFont typeface="Wingdings" panose="05000000000000000000" pitchFamily="2" charset="2"/>
              <a:buChar char="Ø"/>
            </a:pPr>
            <a:r>
              <a:rPr lang="zh-CN" altLang="en-US" sz="1400" dirty="0"/>
              <a:t>根据预测误差调整网络权值和阈值，从而使</a:t>
            </a:r>
            <a:r>
              <a:rPr lang="en-US" altLang="zh-CN" sz="1400" dirty="0"/>
              <a:t>BP</a:t>
            </a:r>
            <a:r>
              <a:rPr lang="zh-CN" altLang="en-US" sz="1400" dirty="0"/>
              <a:t>神经网络预测输出不断逼近期望输出</a:t>
            </a:r>
          </a:p>
        </p:txBody>
      </p:sp>
      <p:sp>
        <p:nvSpPr>
          <p:cNvPr id="7" name="矩形 6">
            <a:extLst>
              <a:ext uri="{FF2B5EF4-FFF2-40B4-BE49-F238E27FC236}">
                <a16:creationId xmlns:a16="http://schemas.microsoft.com/office/drawing/2014/main" id="{1645D1CF-8607-4C4A-BA75-BD2196C75AFB}"/>
              </a:ext>
            </a:extLst>
          </p:cNvPr>
          <p:cNvSpPr/>
          <p:nvPr/>
        </p:nvSpPr>
        <p:spPr>
          <a:xfrm>
            <a:off x="1269302" y="3582669"/>
            <a:ext cx="9734495" cy="646331"/>
          </a:xfrm>
          <a:prstGeom prst="rect">
            <a:avLst/>
          </a:prstGeom>
        </p:spPr>
        <p:txBody>
          <a:bodyPr wrap="square">
            <a:spAutoFit/>
          </a:bodyPr>
          <a:lstStyle/>
          <a:p>
            <a:endParaRPr lang="en-US" altLang="zh-CN" dirty="0">
              <a:solidFill>
                <a:srgbClr val="222222"/>
              </a:solidFill>
              <a:latin typeface="Consolas" panose="020B0609020204030204" pitchFamily="49" charset="0"/>
            </a:endParaRPr>
          </a:p>
          <a:p>
            <a:endParaRPr lang="zh-CN" altLang="en-US"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Tree>
    <p:extLst>
      <p:ext uri="{BB962C8B-B14F-4D97-AF65-F5344CB8AC3E}">
        <p14:creationId xmlns:p14="http://schemas.microsoft.com/office/powerpoint/2010/main" val="91384105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5.3.1 </a:t>
            </a:r>
            <a:r>
              <a:rPr lang="zh-CN" altLang="en-US" dirty="0"/>
              <a:t>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893470" y="1925478"/>
            <a:ext cx="5383343" cy="143866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神经元输出值</a:t>
            </a:r>
            <a:r>
              <a:rPr lang="en-US" altLang="zh-CN" dirty="0"/>
              <a:t>a</a:t>
            </a:r>
          </a:p>
          <a:p>
            <a:pPr marL="742939" lvl="1" indent="-285750">
              <a:lnSpc>
                <a:spcPct val="150000"/>
              </a:lnSpc>
              <a:buFont typeface="Wingdings" panose="05000000000000000000" pitchFamily="2" charset="2"/>
              <a:buChar char="p"/>
            </a:pPr>
            <a:r>
              <a:rPr lang="zh-CN" altLang="en-US" sz="1400" dirty="0"/>
              <a:t>除了输入层的神经元，每个神经元都会有加权求和得到的输入值 </a:t>
            </a:r>
            <a:r>
              <a:rPr lang="en-US" altLang="zh-CN" sz="1400" dirty="0"/>
              <a:t>z </a:t>
            </a:r>
            <a:r>
              <a:rPr lang="zh-CN" altLang="en-US" sz="1400" dirty="0"/>
              <a:t>和将 </a:t>
            </a:r>
            <a:r>
              <a:rPr lang="en-US" altLang="zh-CN" sz="1400" dirty="0"/>
              <a:t>z </a:t>
            </a:r>
            <a:r>
              <a:rPr lang="zh-CN" altLang="en-US" sz="1400" dirty="0"/>
              <a:t>通过 </a:t>
            </a:r>
            <a:r>
              <a:rPr lang="en-US" altLang="zh-CN" sz="1400" dirty="0"/>
              <a:t>Sigmoid </a:t>
            </a:r>
            <a:r>
              <a:rPr lang="zh-CN" altLang="en-US" sz="1400" dirty="0"/>
              <a:t>函数（也即是激活函数）非线性转化后的输出值 </a:t>
            </a:r>
            <a:r>
              <a:rPr lang="en-US" altLang="zh-CN" sz="1400" dirty="0"/>
              <a:t>a</a:t>
            </a:r>
            <a:endParaRPr lang="zh-CN" altLang="en-US" sz="1400"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AC74C5EF-3CC5-49A8-B922-5027F5BB8FBC}"/>
              </a:ext>
            </a:extLst>
          </p:cNvPr>
          <p:cNvPicPr>
            <a:picLocks noChangeAspect="1"/>
          </p:cNvPicPr>
          <p:nvPr/>
        </p:nvPicPr>
        <p:blipFill>
          <a:blip r:embed="rId4"/>
          <a:stretch>
            <a:fillRect/>
          </a:stretch>
        </p:blipFill>
        <p:spPr>
          <a:xfrm>
            <a:off x="2363532" y="3477112"/>
            <a:ext cx="2112679" cy="1116000"/>
          </a:xfrm>
          <a:prstGeom prst="rect">
            <a:avLst/>
          </a:prstGeom>
        </p:spPr>
      </p:pic>
      <p:sp>
        <p:nvSpPr>
          <p:cNvPr id="13" name="矩形 12">
            <a:extLst>
              <a:ext uri="{FF2B5EF4-FFF2-40B4-BE49-F238E27FC236}">
                <a16:creationId xmlns:a16="http://schemas.microsoft.com/office/drawing/2014/main" id="{B579F585-7636-4A85-A9A4-CEE34BBE701A}"/>
              </a:ext>
            </a:extLst>
          </p:cNvPr>
          <p:cNvSpPr/>
          <p:nvPr/>
        </p:nvSpPr>
        <p:spPr>
          <a:xfrm>
            <a:off x="1684149" y="4706082"/>
            <a:ext cx="6096000" cy="1023165"/>
          </a:xfrm>
          <a:prstGeom prst="rect">
            <a:avLst/>
          </a:prstGeom>
        </p:spPr>
        <p:txBody>
          <a:bodyPr>
            <a:spAutoFit/>
          </a:bodyPr>
          <a:lstStyle/>
          <a:p>
            <a:pPr marL="171450" indent="-171450">
              <a:lnSpc>
                <a:spcPct val="150000"/>
              </a:lnSpc>
              <a:buFont typeface="Wingdings" panose="05000000000000000000" pitchFamily="2" charset="2"/>
              <a:buChar char="Ø"/>
            </a:pPr>
            <a:r>
              <a:rPr lang="en-US" altLang="zh-CN" sz="1400" dirty="0">
                <a:solidFill>
                  <a:srgbClr val="31424E"/>
                </a:solidFill>
                <a:latin typeface="microsoft yahei" panose="020B0503020204020204" pitchFamily="34" charset="-122"/>
                <a:ea typeface="microsoft yahei" panose="020B0503020204020204" pitchFamily="34" charset="-122"/>
              </a:rPr>
              <a:t> l </a:t>
            </a:r>
            <a:r>
              <a:rPr lang="zh-CN" altLang="en-US" sz="1400" dirty="0">
                <a:solidFill>
                  <a:srgbClr val="31424E"/>
                </a:solidFill>
                <a:latin typeface="microsoft yahei" panose="020B0503020204020204" pitchFamily="34" charset="-122"/>
                <a:ea typeface="microsoft yahei" panose="020B0503020204020204" pitchFamily="34" charset="-122"/>
              </a:rPr>
              <a:t>和 </a:t>
            </a:r>
            <a:r>
              <a:rPr lang="en-US" altLang="zh-CN" sz="1400" dirty="0">
                <a:solidFill>
                  <a:srgbClr val="31424E"/>
                </a:solidFill>
                <a:latin typeface="microsoft yahei" panose="020B0503020204020204" pitchFamily="34" charset="-122"/>
                <a:ea typeface="microsoft yahei" panose="020B0503020204020204" pitchFamily="34" charset="-122"/>
              </a:rPr>
              <a:t>j</a:t>
            </a:r>
            <a:r>
              <a:rPr lang="zh-CN" altLang="en-US" sz="1400" dirty="0">
                <a:solidFill>
                  <a:srgbClr val="31424E"/>
                </a:solidFill>
                <a:latin typeface="microsoft yahei" panose="020B0503020204020204" pitchFamily="34" charset="-122"/>
                <a:ea typeface="microsoft yahei" panose="020B0503020204020204" pitchFamily="34" charset="-122"/>
              </a:rPr>
              <a:t>：表示的是第 </a:t>
            </a:r>
            <a:r>
              <a:rPr lang="en-US" altLang="zh-CN" sz="1400" dirty="0">
                <a:solidFill>
                  <a:srgbClr val="31424E"/>
                </a:solidFill>
                <a:latin typeface="microsoft yahei" panose="020B0503020204020204" pitchFamily="34" charset="-122"/>
                <a:ea typeface="microsoft yahei" panose="020B0503020204020204" pitchFamily="34" charset="-122"/>
              </a:rPr>
              <a:t>l </a:t>
            </a:r>
            <a:r>
              <a:rPr lang="zh-CN" altLang="en-US" sz="1400" dirty="0">
                <a:solidFill>
                  <a:srgbClr val="31424E"/>
                </a:solidFill>
                <a:latin typeface="microsoft yahei" panose="020B0503020204020204" pitchFamily="34" charset="-122"/>
                <a:ea typeface="microsoft yahei" panose="020B0503020204020204" pitchFamily="34" charset="-122"/>
              </a:rPr>
              <a:t>层的第 </a:t>
            </a:r>
            <a:r>
              <a:rPr lang="en-US" altLang="zh-CN" sz="1400" dirty="0">
                <a:solidFill>
                  <a:srgbClr val="31424E"/>
                </a:solidFill>
                <a:latin typeface="microsoft yahei" panose="020B0503020204020204" pitchFamily="34" charset="-122"/>
                <a:ea typeface="microsoft yahei" panose="020B0503020204020204" pitchFamily="34" charset="-122"/>
              </a:rPr>
              <a:t>j </a:t>
            </a:r>
            <a:r>
              <a:rPr lang="zh-CN" altLang="en-US" sz="1400" dirty="0">
                <a:solidFill>
                  <a:srgbClr val="31424E"/>
                </a:solidFill>
                <a:latin typeface="microsoft yahei" panose="020B0503020204020204" pitchFamily="34" charset="-122"/>
                <a:ea typeface="microsoft yahei" panose="020B0503020204020204" pitchFamily="34" charset="-122"/>
              </a:rPr>
              <a:t>个神经元，</a:t>
            </a:r>
            <a:endParaRPr lang="en-US" altLang="zh-CN" sz="1400" dirty="0">
              <a:solidFill>
                <a:srgbClr val="31424E"/>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anose="05000000000000000000" pitchFamily="2" charset="2"/>
              <a:buChar char="Ø"/>
            </a:pPr>
            <a:r>
              <a:rPr lang="en-US" altLang="zh-CN" sz="1400" dirty="0">
                <a:solidFill>
                  <a:srgbClr val="31424E"/>
                </a:solidFill>
                <a:latin typeface="microsoft yahei" panose="020B0503020204020204" pitchFamily="34" charset="-122"/>
                <a:ea typeface="microsoft yahei" panose="020B0503020204020204" pitchFamily="34" charset="-122"/>
              </a:rPr>
              <a:t> ij </a:t>
            </a:r>
            <a:r>
              <a:rPr lang="zh-CN" altLang="en-US" sz="1400" dirty="0">
                <a:solidFill>
                  <a:srgbClr val="31424E"/>
                </a:solidFill>
                <a:latin typeface="microsoft yahei" panose="020B0503020204020204" pitchFamily="34" charset="-122"/>
                <a:ea typeface="microsoft yahei" panose="020B0503020204020204" pitchFamily="34" charset="-122"/>
              </a:rPr>
              <a:t>：表示从第 </a:t>
            </a:r>
            <a:r>
              <a:rPr lang="en-US" altLang="zh-CN" sz="1400" dirty="0">
                <a:solidFill>
                  <a:srgbClr val="31424E"/>
                </a:solidFill>
                <a:latin typeface="microsoft yahei" panose="020B0503020204020204" pitchFamily="34" charset="-122"/>
                <a:ea typeface="microsoft yahei" panose="020B0503020204020204" pitchFamily="34" charset="-122"/>
              </a:rPr>
              <a:t>i </a:t>
            </a:r>
            <a:r>
              <a:rPr lang="zh-CN" altLang="en-US" sz="1400" dirty="0">
                <a:solidFill>
                  <a:srgbClr val="31424E"/>
                </a:solidFill>
                <a:latin typeface="microsoft yahei" panose="020B0503020204020204" pitchFamily="34" charset="-122"/>
                <a:ea typeface="microsoft yahei" panose="020B0503020204020204" pitchFamily="34" charset="-122"/>
              </a:rPr>
              <a:t>个神经元到第 </a:t>
            </a:r>
            <a:r>
              <a:rPr lang="en-US" altLang="zh-CN" sz="1400" dirty="0">
                <a:solidFill>
                  <a:srgbClr val="31424E"/>
                </a:solidFill>
                <a:latin typeface="microsoft yahei" panose="020B0503020204020204" pitchFamily="34" charset="-122"/>
                <a:ea typeface="microsoft yahei" panose="020B0503020204020204" pitchFamily="34" charset="-122"/>
              </a:rPr>
              <a:t>j </a:t>
            </a:r>
            <a:r>
              <a:rPr lang="zh-CN" altLang="en-US" sz="1400" dirty="0">
                <a:solidFill>
                  <a:srgbClr val="31424E"/>
                </a:solidFill>
                <a:latin typeface="microsoft yahei" panose="020B0503020204020204" pitchFamily="34" charset="-122"/>
                <a:ea typeface="microsoft yahei" panose="020B0503020204020204" pitchFamily="34" charset="-122"/>
              </a:rPr>
              <a:t>个神经元之间的连线</a:t>
            </a:r>
            <a:endParaRPr lang="en-US" altLang="zh-CN" sz="1400" dirty="0">
              <a:solidFill>
                <a:srgbClr val="31424E"/>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anose="05000000000000000000" pitchFamily="2" charset="2"/>
              <a:buChar char="Ø"/>
            </a:pPr>
            <a:r>
              <a:rPr lang="en-US" altLang="zh-CN" sz="1400" dirty="0">
                <a:solidFill>
                  <a:srgbClr val="31424E"/>
                </a:solidFill>
                <a:latin typeface="microsoft yahei" panose="020B0503020204020204" pitchFamily="34" charset="-122"/>
                <a:ea typeface="microsoft yahei" panose="020B0503020204020204" pitchFamily="34" charset="-122"/>
              </a:rPr>
              <a:t> w </a:t>
            </a:r>
            <a:r>
              <a:rPr lang="zh-CN" altLang="en-US" sz="1400" dirty="0">
                <a:solidFill>
                  <a:srgbClr val="31424E"/>
                </a:solidFill>
                <a:latin typeface="microsoft yahei" panose="020B0503020204020204" pitchFamily="34" charset="-122"/>
                <a:ea typeface="microsoft yahei" panose="020B0503020204020204" pitchFamily="34" charset="-122"/>
              </a:rPr>
              <a:t>：表示的是权重；</a:t>
            </a:r>
            <a:r>
              <a:rPr lang="en-US" altLang="zh-CN" sz="1400" dirty="0">
                <a:solidFill>
                  <a:srgbClr val="31424E"/>
                </a:solidFill>
                <a:latin typeface="microsoft yahei" panose="020B0503020204020204" pitchFamily="34" charset="-122"/>
                <a:ea typeface="microsoft yahei" panose="020B0503020204020204" pitchFamily="34" charset="-122"/>
              </a:rPr>
              <a:t>b</a:t>
            </a:r>
            <a:r>
              <a:rPr lang="zh-CN" altLang="en-US" sz="1400" dirty="0">
                <a:solidFill>
                  <a:srgbClr val="31424E"/>
                </a:solidFill>
                <a:latin typeface="microsoft yahei" panose="020B0503020204020204" pitchFamily="34" charset="-122"/>
                <a:ea typeface="microsoft yahei" panose="020B0503020204020204" pitchFamily="34" charset="-122"/>
              </a:rPr>
              <a:t>：</a:t>
            </a:r>
            <a:r>
              <a:rPr lang="en-US" altLang="zh-CN" sz="1400" dirty="0">
                <a:solidFill>
                  <a:srgbClr val="31424E"/>
                </a:solidFill>
                <a:latin typeface="microsoft yahei" panose="020B0503020204020204" pitchFamily="34" charset="-122"/>
                <a:ea typeface="microsoft yahei" panose="020B0503020204020204" pitchFamily="34" charset="-122"/>
              </a:rPr>
              <a:t> </a:t>
            </a:r>
            <a:r>
              <a:rPr lang="zh-CN" altLang="en-US" sz="1400" dirty="0">
                <a:solidFill>
                  <a:srgbClr val="31424E"/>
                </a:solidFill>
                <a:latin typeface="microsoft yahei" panose="020B0503020204020204" pitchFamily="34" charset="-122"/>
                <a:ea typeface="microsoft yahei" panose="020B0503020204020204" pitchFamily="34" charset="-122"/>
              </a:rPr>
              <a:t>表示的是偏置</a:t>
            </a:r>
            <a:endParaRPr lang="zh-CN" altLang="en-US" sz="1400" dirty="0"/>
          </a:p>
        </p:txBody>
      </p:sp>
    </p:spTree>
    <p:extLst>
      <p:ext uri="{BB962C8B-B14F-4D97-AF65-F5344CB8AC3E}">
        <p14:creationId xmlns:p14="http://schemas.microsoft.com/office/powerpoint/2010/main" val="22017822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5.3.1 </a:t>
            </a:r>
            <a:r>
              <a:rPr lang="zh-CN" altLang="en-US" dirty="0"/>
              <a:t>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994382" y="1930279"/>
            <a:ext cx="5383343"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神经元输出值</a:t>
            </a:r>
            <a:r>
              <a:rPr lang="en-US" altLang="zh-CN" dirty="0"/>
              <a:t>a</a:t>
            </a:r>
          </a:p>
          <a:p>
            <a:pPr marL="742939" lvl="1" indent="-285750">
              <a:lnSpc>
                <a:spcPct val="150000"/>
              </a:lnSpc>
              <a:buFont typeface="Wingdings" panose="05000000000000000000" pitchFamily="2" charset="2"/>
              <a:buChar char="p"/>
            </a:pPr>
            <a:r>
              <a:rPr lang="en-US" altLang="zh-CN" dirty="0"/>
              <a:t> </a:t>
            </a:r>
            <a:r>
              <a:rPr lang="zh-CN" altLang="en-US" sz="1600" dirty="0"/>
              <a:t>下图为动图展示计算过程</a:t>
            </a:r>
            <a:endParaRPr lang="en-US" altLang="zh-CN"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D266261A-2676-45C6-909A-92BF4B76F524}"/>
              </a:ext>
            </a:extLst>
          </p:cNvPr>
          <p:cNvPicPr>
            <a:picLocks noChangeAspect="1"/>
          </p:cNvPicPr>
          <p:nvPr/>
        </p:nvPicPr>
        <p:blipFill>
          <a:blip r:embed="rId4"/>
          <a:stretch>
            <a:fillRect/>
          </a:stretch>
        </p:blipFill>
        <p:spPr>
          <a:xfrm>
            <a:off x="1564222" y="3059625"/>
            <a:ext cx="4623853" cy="2520000"/>
          </a:xfrm>
          <a:prstGeom prst="rect">
            <a:avLst/>
          </a:prstGeom>
        </p:spPr>
      </p:pic>
    </p:spTree>
    <p:extLst>
      <p:ext uri="{BB962C8B-B14F-4D97-AF65-F5344CB8AC3E}">
        <p14:creationId xmlns:p14="http://schemas.microsoft.com/office/powerpoint/2010/main" val="33798056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5.3.2 </a:t>
            </a:r>
            <a:r>
              <a:rPr lang="zh-CN" altLang="en-US" dirty="0"/>
              <a:t>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994383" y="1930279"/>
            <a:ext cx="5254018"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损失函数</a:t>
            </a:r>
            <a:endParaRPr lang="en-US" altLang="zh-CN" dirty="0"/>
          </a:p>
          <a:p>
            <a:pPr marL="742939" lvl="1" indent="-285750">
              <a:lnSpc>
                <a:spcPct val="150000"/>
              </a:lnSpc>
              <a:buFont typeface="Wingdings" panose="05000000000000000000" pitchFamily="2" charset="2"/>
              <a:buChar char="p"/>
            </a:pPr>
            <a:r>
              <a:rPr lang="zh-CN" altLang="en-US" sz="1400" dirty="0"/>
              <a:t>因为输出层的值与真实的值会存在误差，我们可以用均方误差来衡量预测值和真实值之间的误差</a:t>
            </a:r>
            <a:endParaRPr lang="en-US" altLang="zh-CN" sz="1400"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89D24553-40F7-463D-AC59-E3631EFD7E02}"/>
              </a:ext>
            </a:extLst>
          </p:cNvPr>
          <p:cNvPicPr>
            <a:picLocks noChangeAspect="1"/>
          </p:cNvPicPr>
          <p:nvPr/>
        </p:nvPicPr>
        <p:blipFill>
          <a:blip r:embed="rId4"/>
          <a:stretch>
            <a:fillRect/>
          </a:stretch>
        </p:blipFill>
        <p:spPr>
          <a:xfrm>
            <a:off x="2462900" y="3069896"/>
            <a:ext cx="2234250" cy="972000"/>
          </a:xfrm>
          <a:prstGeom prst="rect">
            <a:avLst/>
          </a:prstGeom>
        </p:spPr>
      </p:pic>
      <p:sp>
        <p:nvSpPr>
          <p:cNvPr id="11" name="矩形 10">
            <a:extLst>
              <a:ext uri="{FF2B5EF4-FFF2-40B4-BE49-F238E27FC236}">
                <a16:creationId xmlns:a16="http://schemas.microsoft.com/office/drawing/2014/main" id="{47B0BDE4-A654-45E8-8B9B-D0EDE8BFAAA4}"/>
              </a:ext>
            </a:extLst>
          </p:cNvPr>
          <p:cNvSpPr/>
          <p:nvPr/>
        </p:nvSpPr>
        <p:spPr>
          <a:xfrm>
            <a:off x="1118369" y="4038734"/>
            <a:ext cx="5254017" cy="1300164"/>
          </a:xfrm>
          <a:prstGeom prst="rect">
            <a:avLst/>
          </a:prstGeom>
        </p:spPr>
        <p:txBody>
          <a:bodyPr wrap="square">
            <a:spAutoFit/>
          </a:bodyPr>
          <a:lstStyle/>
          <a:p>
            <a:pPr marL="285750" indent="-285750">
              <a:buFont typeface="Wingdings" panose="05000000000000000000" pitchFamily="2" charset="2"/>
              <a:buChar char="n"/>
            </a:pPr>
            <a:r>
              <a:rPr lang="zh-CN" altLang="en-US" dirty="0">
                <a:solidFill>
                  <a:srgbClr val="31424E"/>
                </a:solidFill>
                <a:latin typeface="microsoft yahei" panose="020B0503020204020204" pitchFamily="34" charset="-122"/>
                <a:ea typeface="microsoft yahei" panose="020B0503020204020204" pitchFamily="34" charset="-122"/>
              </a:rPr>
              <a:t>反向传播目标</a:t>
            </a:r>
            <a:endParaRPr lang="en-US" altLang="zh-CN" dirty="0">
              <a:solidFill>
                <a:srgbClr val="31424E"/>
              </a:solidFill>
              <a:latin typeface="microsoft yahei" panose="020B0503020204020204" pitchFamily="34" charset="-122"/>
              <a:ea typeface="microsoft yahei" panose="020B0503020204020204" pitchFamily="34" charset="-122"/>
            </a:endParaRPr>
          </a:p>
          <a:p>
            <a:pPr marL="742939" lvl="1" indent="-285750">
              <a:lnSpc>
                <a:spcPct val="150000"/>
              </a:lnSpc>
              <a:buFont typeface="Wingdings" panose="05000000000000000000" pitchFamily="2" charset="2"/>
              <a:buChar char="p"/>
            </a:pPr>
            <a:r>
              <a:rPr lang="zh-CN" altLang="en-US" sz="1400" dirty="0">
                <a:solidFill>
                  <a:srgbClr val="31424E"/>
                </a:solidFill>
                <a:latin typeface="microsoft yahei" panose="020B0503020204020204" pitchFamily="34" charset="-122"/>
                <a:ea typeface="microsoft yahei" panose="020B0503020204020204" pitchFamily="34" charset="-122"/>
              </a:rPr>
              <a:t>让误差函数</a:t>
            </a:r>
            <a:r>
              <a:rPr lang="en-US" altLang="zh-CN" sz="1400" dirty="0">
                <a:solidFill>
                  <a:srgbClr val="31424E"/>
                </a:solidFill>
                <a:latin typeface="microsoft yahei" panose="020B0503020204020204" pitchFamily="34" charset="-122"/>
                <a:ea typeface="microsoft yahei" panose="020B0503020204020204" pitchFamily="34" charset="-122"/>
              </a:rPr>
              <a:t>E</a:t>
            </a:r>
            <a:r>
              <a:rPr lang="zh-CN" altLang="en-US" sz="1400" dirty="0">
                <a:solidFill>
                  <a:srgbClr val="31424E"/>
                </a:solidFill>
                <a:latin typeface="microsoft yahei" panose="020B0503020204020204" pitchFamily="34" charset="-122"/>
                <a:ea typeface="microsoft yahei" panose="020B0503020204020204" pitchFamily="34" charset="-122"/>
              </a:rPr>
              <a:t>的值尽可能的小，要让误差函数达到最小，因为误差函数实际只和</a:t>
            </a:r>
            <a:r>
              <a:rPr lang="en-US" altLang="zh-CN" sz="1400" dirty="0">
                <a:solidFill>
                  <a:srgbClr val="31424E"/>
                </a:solidFill>
                <a:latin typeface="microsoft yahei" panose="020B0503020204020204" pitchFamily="34" charset="-122"/>
                <a:ea typeface="microsoft yahei" panose="020B0503020204020204" pitchFamily="34" charset="-122"/>
              </a:rPr>
              <a:t>w</a:t>
            </a:r>
            <a:r>
              <a:rPr lang="zh-CN" altLang="en-US" sz="1400" dirty="0">
                <a:solidFill>
                  <a:srgbClr val="31424E"/>
                </a:solidFill>
                <a:latin typeface="microsoft yahei" panose="020B0503020204020204" pitchFamily="34" charset="-122"/>
                <a:ea typeface="microsoft yahei" panose="020B0503020204020204" pitchFamily="34" charset="-122"/>
              </a:rPr>
              <a:t>、</a:t>
            </a:r>
            <a:r>
              <a:rPr lang="en-US" altLang="zh-CN" sz="1400" dirty="0">
                <a:solidFill>
                  <a:srgbClr val="31424E"/>
                </a:solidFill>
                <a:latin typeface="microsoft yahei" panose="020B0503020204020204" pitchFamily="34" charset="-122"/>
                <a:ea typeface="microsoft yahei" panose="020B0503020204020204" pitchFamily="34" charset="-122"/>
              </a:rPr>
              <a:t>b</a:t>
            </a:r>
            <a:r>
              <a:rPr lang="zh-CN" altLang="en-US" sz="1400" dirty="0">
                <a:solidFill>
                  <a:srgbClr val="31424E"/>
                </a:solidFill>
                <a:latin typeface="microsoft yahei" panose="020B0503020204020204" pitchFamily="34" charset="-122"/>
                <a:ea typeface="microsoft yahei" panose="020B0503020204020204" pitchFamily="34" charset="-122"/>
              </a:rPr>
              <a:t>有关，所以就要调整</a:t>
            </a:r>
            <a:r>
              <a:rPr lang="en-US" altLang="zh-CN" sz="1400" dirty="0">
                <a:solidFill>
                  <a:srgbClr val="31424E"/>
                </a:solidFill>
                <a:latin typeface="microsoft yahei" panose="020B0503020204020204" pitchFamily="34" charset="-122"/>
                <a:ea typeface="microsoft yahei" panose="020B0503020204020204" pitchFamily="34" charset="-122"/>
              </a:rPr>
              <a:t>w</a:t>
            </a:r>
            <a:r>
              <a:rPr lang="zh-CN" altLang="en-US" sz="1400" dirty="0">
                <a:solidFill>
                  <a:srgbClr val="31424E"/>
                </a:solidFill>
                <a:latin typeface="microsoft yahei" panose="020B0503020204020204" pitchFamily="34" charset="-122"/>
                <a:ea typeface="microsoft yahei" panose="020B0503020204020204" pitchFamily="34" charset="-122"/>
              </a:rPr>
              <a:t>和</a:t>
            </a:r>
            <a:r>
              <a:rPr lang="en-US" altLang="zh-CN" sz="1400" dirty="0">
                <a:solidFill>
                  <a:srgbClr val="31424E"/>
                </a:solidFill>
                <a:latin typeface="microsoft yahei" panose="020B0503020204020204" pitchFamily="34" charset="-122"/>
                <a:ea typeface="microsoft yahei" panose="020B0503020204020204" pitchFamily="34" charset="-122"/>
              </a:rPr>
              <a:t>b</a:t>
            </a:r>
            <a:r>
              <a:rPr lang="zh-CN" altLang="en-US" sz="1400" dirty="0">
                <a:solidFill>
                  <a:srgbClr val="31424E"/>
                </a:solidFill>
                <a:latin typeface="microsoft yahei" panose="020B0503020204020204" pitchFamily="34" charset="-122"/>
                <a:ea typeface="microsoft yahei" panose="020B0503020204020204" pitchFamily="34" charset="-122"/>
              </a:rPr>
              <a:t>值， 使得误差函数的值最小</a:t>
            </a:r>
            <a:endParaRPr lang="zh-CN" altLang="en-US" sz="1400" dirty="0"/>
          </a:p>
        </p:txBody>
      </p:sp>
      <p:pic>
        <p:nvPicPr>
          <p:cNvPr id="15" name="图片 14">
            <a:extLst>
              <a:ext uri="{FF2B5EF4-FFF2-40B4-BE49-F238E27FC236}">
                <a16:creationId xmlns:a16="http://schemas.microsoft.com/office/drawing/2014/main" id="{CC89EE25-7338-4991-8B63-AFD60789AE4E}"/>
              </a:ext>
            </a:extLst>
          </p:cNvPr>
          <p:cNvPicPr>
            <a:picLocks noChangeAspect="1"/>
          </p:cNvPicPr>
          <p:nvPr/>
        </p:nvPicPr>
        <p:blipFill>
          <a:blip r:embed="rId5"/>
          <a:stretch>
            <a:fillRect/>
          </a:stretch>
        </p:blipFill>
        <p:spPr>
          <a:xfrm>
            <a:off x="3141986" y="5306393"/>
            <a:ext cx="1640076" cy="828000"/>
          </a:xfrm>
          <a:prstGeom prst="rect">
            <a:avLst/>
          </a:prstGeom>
        </p:spPr>
      </p:pic>
    </p:spTree>
    <p:extLst>
      <p:ext uri="{BB962C8B-B14F-4D97-AF65-F5344CB8AC3E}">
        <p14:creationId xmlns:p14="http://schemas.microsoft.com/office/powerpoint/2010/main" val="8126184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5.3.2 </a:t>
            </a:r>
            <a:r>
              <a:rPr lang="zh-CN" altLang="en-US" dirty="0"/>
              <a:t>反向传播过程（汇总）</a:t>
            </a:r>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pic>
        <p:nvPicPr>
          <p:cNvPr id="17" name="图片 16">
            <a:extLst>
              <a:ext uri="{FF2B5EF4-FFF2-40B4-BE49-F238E27FC236}">
                <a16:creationId xmlns:a16="http://schemas.microsoft.com/office/drawing/2014/main" id="{89B844AE-2C29-4D7C-996A-A0A5BB85EF63}"/>
              </a:ext>
            </a:extLst>
          </p:cNvPr>
          <p:cNvPicPr>
            <a:picLocks noChangeAspect="1"/>
          </p:cNvPicPr>
          <p:nvPr/>
        </p:nvPicPr>
        <p:blipFill rotWithShape="1">
          <a:blip r:embed="rId4"/>
          <a:srcRect t="2141" r="36165"/>
          <a:stretch/>
        </p:blipFill>
        <p:spPr>
          <a:xfrm>
            <a:off x="719466" y="2048446"/>
            <a:ext cx="5693779" cy="3924000"/>
          </a:xfrm>
          <a:prstGeom prst="rect">
            <a:avLst/>
          </a:prstGeom>
        </p:spPr>
      </p:pic>
    </p:spTree>
    <p:extLst>
      <p:ext uri="{BB962C8B-B14F-4D97-AF65-F5344CB8AC3E}">
        <p14:creationId xmlns:p14="http://schemas.microsoft.com/office/powerpoint/2010/main" val="401851819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5.3.3 BP</a:t>
            </a:r>
            <a:r>
              <a:rPr lang="zh-CN" altLang="en-US" dirty="0"/>
              <a:t>神经网络预测流程（简化）</a:t>
            </a:r>
            <a:endParaRPr lang="en-US" altLang="zh-CN" dirty="0"/>
          </a:p>
          <a:p>
            <a:endParaRPr lang="en-US" altLang="zh-CN" sz="1400" dirty="0"/>
          </a:p>
          <a:p>
            <a:endParaRPr lang="en-US" altLang="zh-CN" sz="1400" b="0" dirty="0"/>
          </a:p>
          <a:p>
            <a:endParaRPr lang="en-US" altLang="zh-CN" sz="1400" dirty="0"/>
          </a:p>
          <a:p>
            <a:endParaRPr lang="en-US" altLang="zh-CN" sz="1400" dirty="0"/>
          </a:p>
          <a:p>
            <a:endParaRPr lang="en-US" altLang="zh-CN" sz="1400" dirty="0"/>
          </a:p>
          <a:p>
            <a:endParaRPr lang="en-US" altLang="zh-CN" sz="1400" b="0" dirty="0"/>
          </a:p>
          <a:p>
            <a:r>
              <a:rPr lang="zh-CN" altLang="en-US" sz="1400" b="0" dirty="0"/>
              <a:t>　　　　</a:t>
            </a:r>
            <a:endParaRPr lang="en-US" altLang="zh-CN" b="0" dirty="0"/>
          </a:p>
        </p:txBody>
      </p:sp>
      <p:graphicFrame>
        <p:nvGraphicFramePr>
          <p:cNvPr id="6" name="表格 6">
            <a:extLst>
              <a:ext uri="{FF2B5EF4-FFF2-40B4-BE49-F238E27FC236}">
                <a16:creationId xmlns:a16="http://schemas.microsoft.com/office/drawing/2014/main" id="{6C45925D-2AF0-4AB0-B9FD-AB9E20DF48FD}"/>
              </a:ext>
            </a:extLst>
          </p:cNvPr>
          <p:cNvGraphicFramePr>
            <a:graphicFrameLocks noGrp="1"/>
          </p:cNvGraphicFramePr>
          <p:nvPr>
            <p:extLst>
              <p:ext uri="{D42A27DB-BD31-4B8C-83A1-F6EECF244321}">
                <p14:modId xmlns:p14="http://schemas.microsoft.com/office/powerpoint/2010/main" val="915509876"/>
              </p:ext>
            </p:extLst>
          </p:nvPr>
        </p:nvGraphicFramePr>
        <p:xfrm>
          <a:off x="1829879" y="3424901"/>
          <a:ext cx="7384376" cy="1524000"/>
        </p:xfrm>
        <a:graphic>
          <a:graphicData uri="http://schemas.openxmlformats.org/drawingml/2006/table">
            <a:tbl>
              <a:tblPr firstRow="1" bandRow="1">
                <a:tableStyleId>{3B4B98B0-60AC-42C2-AFA5-B58CD77FA1E5}</a:tableStyleId>
              </a:tblPr>
              <a:tblGrid>
                <a:gridCol w="1846094">
                  <a:extLst>
                    <a:ext uri="{9D8B030D-6E8A-4147-A177-3AD203B41FA5}">
                      <a16:colId xmlns:a16="http://schemas.microsoft.com/office/drawing/2014/main" val="1209134904"/>
                    </a:ext>
                  </a:extLst>
                </a:gridCol>
                <a:gridCol w="1846094">
                  <a:extLst>
                    <a:ext uri="{9D8B030D-6E8A-4147-A177-3AD203B41FA5}">
                      <a16:colId xmlns:a16="http://schemas.microsoft.com/office/drawing/2014/main" val="961179324"/>
                    </a:ext>
                  </a:extLst>
                </a:gridCol>
                <a:gridCol w="1846094">
                  <a:extLst>
                    <a:ext uri="{9D8B030D-6E8A-4147-A177-3AD203B41FA5}">
                      <a16:colId xmlns:a16="http://schemas.microsoft.com/office/drawing/2014/main" val="3630784678"/>
                    </a:ext>
                  </a:extLst>
                </a:gridCol>
                <a:gridCol w="1846094">
                  <a:extLst>
                    <a:ext uri="{9D8B030D-6E8A-4147-A177-3AD203B41FA5}">
                      <a16:colId xmlns:a16="http://schemas.microsoft.com/office/drawing/2014/main" val="336129118"/>
                    </a:ext>
                  </a:extLst>
                </a:gridCol>
              </a:tblGrid>
              <a:tr h="288263">
                <a:tc>
                  <a:txBody>
                    <a:bodyPr/>
                    <a:lstStyle/>
                    <a:p>
                      <a:pPr algn="ctr"/>
                      <a:r>
                        <a:rPr lang="zh-CN" altLang="en-US" sz="1400" dirty="0"/>
                        <a:t>序号</a:t>
                      </a:r>
                    </a:p>
                  </a:txBody>
                  <a:tcPr/>
                </a:tc>
                <a:tc>
                  <a:txBody>
                    <a:bodyPr/>
                    <a:lstStyle/>
                    <a:p>
                      <a:pPr algn="ctr"/>
                      <a:r>
                        <a:rPr lang="zh-CN" altLang="en-US" sz="1400" dirty="0"/>
                        <a:t>触角</a:t>
                      </a:r>
                    </a:p>
                  </a:txBody>
                  <a:tcPr/>
                </a:tc>
                <a:tc>
                  <a:txBody>
                    <a:bodyPr/>
                    <a:lstStyle/>
                    <a:p>
                      <a:pPr algn="ctr"/>
                      <a:r>
                        <a:rPr lang="zh-CN" altLang="en-US" sz="1400" dirty="0"/>
                        <a:t>身长</a:t>
                      </a:r>
                    </a:p>
                  </a:txBody>
                  <a:tcPr/>
                </a:tc>
                <a:tc>
                  <a:txBody>
                    <a:bodyPr/>
                    <a:lstStyle/>
                    <a:p>
                      <a:pPr algn="ctr"/>
                      <a:r>
                        <a:rPr lang="zh-CN" altLang="en-US" sz="1400" dirty="0"/>
                        <a:t>攻击性</a:t>
                      </a:r>
                    </a:p>
                  </a:txBody>
                  <a:tcPr/>
                </a:tc>
                <a:extLst>
                  <a:ext uri="{0D108BD9-81ED-4DB2-BD59-A6C34878D82A}">
                    <a16:rowId xmlns:a16="http://schemas.microsoft.com/office/drawing/2014/main" val="21224389"/>
                  </a:ext>
                </a:extLst>
              </a:tr>
              <a:tr h="288263">
                <a:tc>
                  <a:txBody>
                    <a:bodyPr/>
                    <a:lstStyle/>
                    <a:p>
                      <a:pPr algn="ctr"/>
                      <a:r>
                        <a:rPr lang="zh-CN" altLang="en-US" sz="1400" dirty="0"/>
                        <a:t>昆虫</a:t>
                      </a:r>
                      <a:r>
                        <a:rPr lang="en-US" altLang="zh-CN" sz="1400" dirty="0"/>
                        <a:t>1</a:t>
                      </a:r>
                      <a:endParaRPr lang="zh-CN" altLang="en-US" sz="1400" dirty="0"/>
                    </a:p>
                  </a:txBody>
                  <a:tcPr/>
                </a:tc>
                <a:tc>
                  <a:txBody>
                    <a:bodyPr/>
                    <a:lstStyle/>
                    <a:p>
                      <a:pPr algn="ctr"/>
                      <a:r>
                        <a:rPr lang="en-US" altLang="zh-CN" sz="1400" dirty="0"/>
                        <a:t>1.23</a:t>
                      </a:r>
                      <a:endParaRPr lang="zh-CN" altLang="en-US" sz="1400" dirty="0"/>
                    </a:p>
                  </a:txBody>
                  <a:tcPr/>
                </a:tc>
                <a:tc>
                  <a:txBody>
                    <a:bodyPr/>
                    <a:lstStyle/>
                    <a:p>
                      <a:pPr algn="ctr"/>
                      <a:r>
                        <a:rPr lang="en-US" altLang="zh-CN" sz="1400" dirty="0"/>
                        <a:t>2.45</a:t>
                      </a:r>
                      <a:endParaRPr lang="zh-CN" altLang="en-US" sz="1400" dirty="0"/>
                    </a:p>
                  </a:txBody>
                  <a:tcPr/>
                </a:tc>
                <a:tc>
                  <a:txBody>
                    <a:bodyPr/>
                    <a:lstStyle/>
                    <a:p>
                      <a:pPr algn="ctr"/>
                      <a:r>
                        <a:rPr lang="en-US" altLang="zh-CN" sz="1400" dirty="0"/>
                        <a:t>3.88</a:t>
                      </a:r>
                      <a:endParaRPr lang="zh-CN" altLang="en-US" sz="1400" dirty="0"/>
                    </a:p>
                  </a:txBody>
                  <a:tcPr/>
                </a:tc>
                <a:extLst>
                  <a:ext uri="{0D108BD9-81ED-4DB2-BD59-A6C34878D82A}">
                    <a16:rowId xmlns:a16="http://schemas.microsoft.com/office/drawing/2014/main" val="1143486517"/>
                  </a:ext>
                </a:extLst>
              </a:tr>
              <a:tr h="288263">
                <a:tc>
                  <a:txBody>
                    <a:bodyPr/>
                    <a:lstStyle/>
                    <a:p>
                      <a:pPr algn="ctr"/>
                      <a:r>
                        <a:rPr lang="zh-CN" altLang="en-US" sz="1400" dirty="0"/>
                        <a:t>昆虫</a:t>
                      </a:r>
                      <a:r>
                        <a:rPr lang="en-US" altLang="zh-CN" sz="1400" dirty="0"/>
                        <a:t>2</a:t>
                      </a:r>
                      <a:endParaRPr lang="zh-CN" altLang="en-US" sz="1400" dirty="0"/>
                    </a:p>
                  </a:txBody>
                  <a:tcPr/>
                </a:tc>
                <a:tc>
                  <a:txBody>
                    <a:bodyPr/>
                    <a:lstStyle/>
                    <a:p>
                      <a:pPr algn="ctr"/>
                      <a:r>
                        <a:rPr lang="en-US" altLang="zh-CN" sz="1400" dirty="0"/>
                        <a:t>1.43</a:t>
                      </a:r>
                      <a:endParaRPr lang="zh-CN" altLang="en-US" sz="1400" dirty="0"/>
                    </a:p>
                  </a:txBody>
                  <a:tcPr/>
                </a:tc>
                <a:tc>
                  <a:txBody>
                    <a:bodyPr/>
                    <a:lstStyle/>
                    <a:p>
                      <a:pPr algn="ctr"/>
                      <a:r>
                        <a:rPr lang="en-US" altLang="zh-CN" sz="1400" dirty="0"/>
                        <a:t>2.87</a:t>
                      </a:r>
                      <a:endParaRPr lang="zh-CN" altLang="en-US" sz="1400" dirty="0"/>
                    </a:p>
                  </a:txBody>
                  <a:tcPr/>
                </a:tc>
                <a:tc>
                  <a:txBody>
                    <a:bodyPr/>
                    <a:lstStyle/>
                    <a:p>
                      <a:pPr algn="ctr"/>
                      <a:r>
                        <a:rPr lang="en-US" altLang="zh-CN" sz="1400" dirty="0"/>
                        <a:t>3.96</a:t>
                      </a:r>
                      <a:endParaRPr lang="zh-CN" altLang="en-US" sz="1400" dirty="0"/>
                    </a:p>
                  </a:txBody>
                  <a:tcPr/>
                </a:tc>
                <a:extLst>
                  <a:ext uri="{0D108BD9-81ED-4DB2-BD59-A6C34878D82A}">
                    <a16:rowId xmlns:a16="http://schemas.microsoft.com/office/drawing/2014/main" val="644666848"/>
                  </a:ext>
                </a:extLst>
              </a:tr>
              <a:tr h="288263">
                <a:tc>
                  <a:txBody>
                    <a:bodyPr/>
                    <a:lstStyle/>
                    <a:p>
                      <a:pPr algn="ctr"/>
                      <a:r>
                        <a:rPr lang="zh-CN" altLang="en-US" sz="1400" dirty="0"/>
                        <a:t>昆虫</a:t>
                      </a:r>
                      <a:r>
                        <a:rPr lang="en-US" altLang="zh-CN" sz="1400" dirty="0"/>
                        <a:t>3</a:t>
                      </a:r>
                      <a:endParaRPr lang="zh-CN" altLang="en-US" sz="1400" dirty="0"/>
                    </a:p>
                  </a:txBody>
                  <a:tcPr/>
                </a:tc>
                <a:tc>
                  <a:txBody>
                    <a:bodyPr/>
                    <a:lstStyle/>
                    <a:p>
                      <a:pPr algn="ctr"/>
                      <a:r>
                        <a:rPr lang="en-US" altLang="zh-CN" sz="1400" dirty="0"/>
                        <a:t>1.11</a:t>
                      </a:r>
                      <a:endParaRPr lang="zh-CN" altLang="en-US" sz="1400" dirty="0"/>
                    </a:p>
                  </a:txBody>
                  <a:tcPr/>
                </a:tc>
                <a:tc>
                  <a:txBody>
                    <a:bodyPr/>
                    <a:lstStyle/>
                    <a:p>
                      <a:pPr algn="ctr"/>
                      <a:r>
                        <a:rPr lang="en-US" altLang="zh-CN" sz="1400" dirty="0"/>
                        <a:t>1.45</a:t>
                      </a:r>
                      <a:endParaRPr lang="zh-CN" altLang="en-US" sz="1400" dirty="0"/>
                    </a:p>
                  </a:txBody>
                  <a:tcPr/>
                </a:tc>
                <a:tc>
                  <a:txBody>
                    <a:bodyPr/>
                    <a:lstStyle/>
                    <a:p>
                      <a:pPr algn="ctr"/>
                      <a:r>
                        <a:rPr lang="en-US" altLang="zh-CN" sz="1400" dirty="0"/>
                        <a:t>2.88</a:t>
                      </a:r>
                      <a:endParaRPr lang="zh-CN" altLang="en-US" sz="1400" dirty="0"/>
                    </a:p>
                  </a:txBody>
                  <a:tcPr/>
                </a:tc>
                <a:extLst>
                  <a:ext uri="{0D108BD9-81ED-4DB2-BD59-A6C34878D82A}">
                    <a16:rowId xmlns:a16="http://schemas.microsoft.com/office/drawing/2014/main" val="4116853721"/>
                  </a:ext>
                </a:extLst>
              </a:tr>
              <a:tr h="288263">
                <a:tc>
                  <a:txBody>
                    <a:bodyPr/>
                    <a:lstStyle/>
                    <a:p>
                      <a:pPr algn="ctr"/>
                      <a:r>
                        <a:rPr lang="en-US" altLang="zh-CN" sz="1400" dirty="0"/>
                        <a:t>…</a:t>
                      </a:r>
                      <a:endParaRPr lang="zh-CN" altLang="en-US" sz="1400" dirty="0"/>
                    </a:p>
                  </a:txBody>
                  <a:tcPr/>
                </a:tc>
                <a:tc>
                  <a:txBody>
                    <a:bodyPr/>
                    <a:lstStyle/>
                    <a:p>
                      <a:pPr algn="ctr"/>
                      <a:r>
                        <a:rPr lang="en-US" altLang="zh-CN" sz="1400" dirty="0"/>
                        <a:t>…</a:t>
                      </a:r>
                      <a:endParaRPr lang="zh-CN" altLang="en-US" sz="1400" dirty="0"/>
                    </a:p>
                  </a:txBody>
                  <a:tcPr/>
                </a:tc>
                <a:tc>
                  <a:txBody>
                    <a:bodyPr/>
                    <a:lstStyle/>
                    <a:p>
                      <a:pPr algn="ctr"/>
                      <a:r>
                        <a:rPr lang="en-US" altLang="zh-CN" sz="1400" dirty="0"/>
                        <a:t>…</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3564787939"/>
                  </a:ext>
                </a:extLst>
              </a:tr>
            </a:tbl>
          </a:graphicData>
        </a:graphic>
      </p:graphicFrame>
      <p:graphicFrame>
        <p:nvGraphicFramePr>
          <p:cNvPr id="8" name="表格 7">
            <a:extLst>
              <a:ext uri="{FF2B5EF4-FFF2-40B4-BE49-F238E27FC236}">
                <a16:creationId xmlns:a16="http://schemas.microsoft.com/office/drawing/2014/main" id="{4D7941F5-20C0-43D6-9FEA-4458768968C9}"/>
              </a:ext>
            </a:extLst>
          </p:cNvPr>
          <p:cNvGraphicFramePr>
            <a:graphicFrameLocks noGrp="1"/>
          </p:cNvGraphicFramePr>
          <p:nvPr>
            <p:extLst>
              <p:ext uri="{D42A27DB-BD31-4B8C-83A1-F6EECF244321}">
                <p14:modId xmlns:p14="http://schemas.microsoft.com/office/powerpoint/2010/main" val="3328415776"/>
              </p:ext>
            </p:extLst>
          </p:nvPr>
        </p:nvGraphicFramePr>
        <p:xfrm>
          <a:off x="1829879" y="5555047"/>
          <a:ext cx="7384376" cy="657266"/>
        </p:xfrm>
        <a:graphic>
          <a:graphicData uri="http://schemas.openxmlformats.org/drawingml/2006/table">
            <a:tbl>
              <a:tblPr firstRow="1" bandRow="1">
                <a:tableStyleId>{0E3FDE45-AF77-4B5C-9715-49D594BDF05E}</a:tableStyleId>
              </a:tblPr>
              <a:tblGrid>
                <a:gridCol w="1846094">
                  <a:extLst>
                    <a:ext uri="{9D8B030D-6E8A-4147-A177-3AD203B41FA5}">
                      <a16:colId xmlns:a16="http://schemas.microsoft.com/office/drawing/2014/main" val="1394361647"/>
                    </a:ext>
                  </a:extLst>
                </a:gridCol>
                <a:gridCol w="1846094">
                  <a:extLst>
                    <a:ext uri="{9D8B030D-6E8A-4147-A177-3AD203B41FA5}">
                      <a16:colId xmlns:a16="http://schemas.microsoft.com/office/drawing/2014/main" val="472200511"/>
                    </a:ext>
                  </a:extLst>
                </a:gridCol>
                <a:gridCol w="1846094">
                  <a:extLst>
                    <a:ext uri="{9D8B030D-6E8A-4147-A177-3AD203B41FA5}">
                      <a16:colId xmlns:a16="http://schemas.microsoft.com/office/drawing/2014/main" val="4049085640"/>
                    </a:ext>
                  </a:extLst>
                </a:gridCol>
                <a:gridCol w="1846094">
                  <a:extLst>
                    <a:ext uri="{9D8B030D-6E8A-4147-A177-3AD203B41FA5}">
                      <a16:colId xmlns:a16="http://schemas.microsoft.com/office/drawing/2014/main" val="3052260960"/>
                    </a:ext>
                  </a:extLst>
                </a:gridCol>
              </a:tblGrid>
              <a:tr h="328633">
                <a:tc>
                  <a:txBody>
                    <a:bodyPr/>
                    <a:lstStyle/>
                    <a:p>
                      <a:pPr algn="ctr"/>
                      <a:r>
                        <a:rPr lang="zh-CN" altLang="en-US" sz="1400" dirty="0"/>
                        <a:t>序号</a:t>
                      </a:r>
                    </a:p>
                  </a:txBody>
                  <a:tcPr/>
                </a:tc>
                <a:tc>
                  <a:txBody>
                    <a:bodyPr/>
                    <a:lstStyle/>
                    <a:p>
                      <a:pPr algn="ctr"/>
                      <a:r>
                        <a:rPr lang="zh-CN" altLang="en-US" sz="1400" dirty="0"/>
                        <a:t>触角</a:t>
                      </a:r>
                    </a:p>
                  </a:txBody>
                  <a:tcPr/>
                </a:tc>
                <a:tc>
                  <a:txBody>
                    <a:bodyPr/>
                    <a:lstStyle/>
                    <a:p>
                      <a:pPr algn="ctr"/>
                      <a:r>
                        <a:rPr lang="zh-CN" altLang="en-US" sz="1400" dirty="0"/>
                        <a:t>身长</a:t>
                      </a:r>
                    </a:p>
                  </a:txBody>
                  <a:tcPr/>
                </a:tc>
                <a:tc>
                  <a:txBody>
                    <a:bodyPr/>
                    <a:lstStyle/>
                    <a:p>
                      <a:pPr algn="ctr"/>
                      <a:r>
                        <a:rPr lang="zh-CN" altLang="en-US" sz="1400" dirty="0"/>
                        <a:t>攻击性</a:t>
                      </a:r>
                    </a:p>
                  </a:txBody>
                  <a:tcPr/>
                </a:tc>
                <a:extLst>
                  <a:ext uri="{0D108BD9-81ED-4DB2-BD59-A6C34878D82A}">
                    <a16:rowId xmlns:a16="http://schemas.microsoft.com/office/drawing/2014/main" val="785805951"/>
                  </a:ext>
                </a:extLst>
              </a:tr>
              <a:tr h="328633">
                <a:tc>
                  <a:txBody>
                    <a:bodyPr/>
                    <a:lstStyle/>
                    <a:p>
                      <a:pPr algn="ctr"/>
                      <a:r>
                        <a:rPr lang="zh-CN" altLang="en-US" sz="1400" dirty="0"/>
                        <a:t>昆虫</a:t>
                      </a:r>
                      <a:r>
                        <a:rPr lang="en-US" altLang="zh-CN" sz="1400" dirty="0"/>
                        <a:t>n</a:t>
                      </a:r>
                      <a:endParaRPr lang="zh-CN" altLang="en-US" sz="1400" dirty="0"/>
                    </a:p>
                  </a:txBody>
                  <a:tcPr/>
                </a:tc>
                <a:tc>
                  <a:txBody>
                    <a:bodyPr/>
                    <a:lstStyle/>
                    <a:p>
                      <a:pPr algn="ctr"/>
                      <a:r>
                        <a:rPr lang="en-US" altLang="zh-CN" sz="1400" dirty="0"/>
                        <a:t>3.23</a:t>
                      </a:r>
                      <a:endParaRPr lang="zh-CN" altLang="en-US" sz="1400" dirty="0"/>
                    </a:p>
                  </a:txBody>
                  <a:tcPr/>
                </a:tc>
                <a:tc>
                  <a:txBody>
                    <a:bodyPr/>
                    <a:lstStyle/>
                    <a:p>
                      <a:pPr algn="ctr"/>
                      <a:r>
                        <a:rPr lang="en-US" altLang="zh-CN" sz="1400" dirty="0"/>
                        <a:t>4.45</a:t>
                      </a:r>
                      <a:endParaRPr lang="zh-CN" altLang="en-US" sz="1400" dirty="0"/>
                    </a:p>
                  </a:txBody>
                  <a:tcPr/>
                </a:tc>
                <a:tc>
                  <a:txBody>
                    <a:bodyPr/>
                    <a:lstStyle/>
                    <a:p>
                      <a:pPr algn="ctr"/>
                      <a:r>
                        <a:rPr lang="zh-CN" altLang="en-US" sz="1400" dirty="0">
                          <a:solidFill>
                            <a:srgbClr val="FF0000"/>
                          </a:solidFill>
                        </a:rPr>
                        <a:t>？</a:t>
                      </a:r>
                    </a:p>
                  </a:txBody>
                  <a:tcPr/>
                </a:tc>
                <a:extLst>
                  <a:ext uri="{0D108BD9-81ED-4DB2-BD59-A6C34878D82A}">
                    <a16:rowId xmlns:a16="http://schemas.microsoft.com/office/drawing/2014/main" val="3768921944"/>
                  </a:ext>
                </a:extLst>
              </a:tr>
            </a:tbl>
          </a:graphicData>
        </a:graphic>
      </p:graphicFrame>
      <p:sp>
        <p:nvSpPr>
          <p:cNvPr id="10" name="矩形 9">
            <a:extLst>
              <a:ext uri="{FF2B5EF4-FFF2-40B4-BE49-F238E27FC236}">
                <a16:creationId xmlns:a16="http://schemas.microsoft.com/office/drawing/2014/main" id="{AD80FDCC-DF83-4376-8C0C-2E552350BDCD}"/>
              </a:ext>
            </a:extLst>
          </p:cNvPr>
          <p:cNvSpPr/>
          <p:nvPr/>
        </p:nvSpPr>
        <p:spPr>
          <a:xfrm>
            <a:off x="850900" y="1816195"/>
            <a:ext cx="8010998" cy="1954381"/>
          </a:xfrm>
          <a:prstGeom prst="rect">
            <a:avLst/>
          </a:prstGeom>
        </p:spPr>
        <p:txBody>
          <a:bodyPr wrap="square">
            <a:spAutoFit/>
          </a:bodyPr>
          <a:lstStyle/>
          <a:p>
            <a:pPr>
              <a:lnSpc>
                <a:spcPct val="150000"/>
              </a:lnSpc>
            </a:pPr>
            <a:r>
              <a:rPr lang="en-US" altLang="zh-CN" sz="1600" dirty="0"/>
              <a:t>1.  </a:t>
            </a:r>
            <a:r>
              <a:rPr lang="zh-CN" altLang="en-US" sz="1600" dirty="0"/>
              <a:t>确定网络结构</a:t>
            </a:r>
            <a:endParaRPr lang="en-US" altLang="zh-CN" sz="1600" dirty="0"/>
          </a:p>
          <a:p>
            <a:pPr marL="742950" lvl="1" indent="-285750">
              <a:lnSpc>
                <a:spcPct val="150000"/>
              </a:lnSpc>
              <a:buFont typeface="Wingdings" panose="05000000000000000000" pitchFamily="2" charset="2"/>
              <a:buChar char="p"/>
            </a:pPr>
            <a:r>
              <a:rPr lang="en-US" altLang="zh-CN" sz="1400" dirty="0"/>
              <a:t>  </a:t>
            </a:r>
            <a:r>
              <a:rPr lang="zh-CN" altLang="en-US" sz="1400" dirty="0"/>
              <a:t>隐藏层数、激活函数、每层激活单元数</a:t>
            </a:r>
            <a:r>
              <a:rPr lang="en-US" altLang="zh-CN" sz="1400" dirty="0"/>
              <a:t>..</a:t>
            </a:r>
          </a:p>
          <a:p>
            <a:pPr marL="742950" lvl="1" indent="-285750">
              <a:lnSpc>
                <a:spcPts val="1180"/>
              </a:lnSpc>
              <a:buFont typeface="Wingdings" panose="05000000000000000000" pitchFamily="2" charset="2"/>
              <a:buChar char="p"/>
            </a:pPr>
            <a:endParaRPr lang="en-US" altLang="zh-CN" sz="1400" dirty="0"/>
          </a:p>
          <a:p>
            <a:pPr>
              <a:lnSpc>
                <a:spcPct val="150000"/>
              </a:lnSpc>
            </a:pPr>
            <a:r>
              <a:rPr lang="en-US" altLang="zh-CN" dirty="0"/>
              <a:t>2. </a:t>
            </a:r>
            <a:r>
              <a:rPr lang="zh-CN" altLang="en-US" sz="1600" dirty="0"/>
              <a:t>训练</a:t>
            </a:r>
            <a:endParaRPr lang="en-US" altLang="zh-CN" dirty="0"/>
          </a:p>
          <a:p>
            <a:pPr marL="800100" lvl="1" indent="-342900">
              <a:lnSpc>
                <a:spcPct val="150000"/>
              </a:lnSpc>
              <a:buFont typeface="Wingdings" panose="05000000000000000000" pitchFamily="2" charset="2"/>
              <a:buChar char="p"/>
            </a:pPr>
            <a:r>
              <a:rPr lang="en-US" altLang="zh-CN" sz="1400" dirty="0"/>
              <a:t> </a:t>
            </a:r>
            <a:r>
              <a:rPr lang="zh-CN" altLang="en-US" sz="1400" dirty="0"/>
              <a:t>根据已有数据集对网络进行训练，获取最佳网络权重，如一组昆虫数据集：</a:t>
            </a:r>
            <a:endParaRPr lang="en-US" altLang="zh-CN" sz="1400" dirty="0"/>
          </a:p>
          <a:p>
            <a:endParaRPr lang="en-US" altLang="zh-CN" sz="1400" dirty="0"/>
          </a:p>
        </p:txBody>
      </p:sp>
      <p:sp>
        <p:nvSpPr>
          <p:cNvPr id="11" name="矩形 10">
            <a:extLst>
              <a:ext uri="{FF2B5EF4-FFF2-40B4-BE49-F238E27FC236}">
                <a16:creationId xmlns:a16="http://schemas.microsoft.com/office/drawing/2014/main" id="{EA7E22E9-4C7F-43E2-A4F2-3A38E89FD1EE}"/>
              </a:ext>
            </a:extLst>
          </p:cNvPr>
          <p:cNvSpPr/>
          <p:nvPr/>
        </p:nvSpPr>
        <p:spPr>
          <a:xfrm>
            <a:off x="918994" y="4908716"/>
            <a:ext cx="6096000" cy="646331"/>
          </a:xfrm>
          <a:prstGeom prst="rect">
            <a:avLst/>
          </a:prstGeom>
        </p:spPr>
        <p:txBody>
          <a:bodyPr>
            <a:spAutoFit/>
          </a:bodyPr>
          <a:lstStyle/>
          <a:p>
            <a:r>
              <a:rPr lang="en-US" altLang="zh-CN" dirty="0"/>
              <a:t>3</a:t>
            </a:r>
            <a:r>
              <a:rPr lang="en-US" altLang="zh-CN" sz="1600" dirty="0"/>
              <a:t>. </a:t>
            </a:r>
            <a:r>
              <a:rPr lang="zh-CN" altLang="en-US" sz="1600" dirty="0"/>
              <a:t>预测</a:t>
            </a:r>
            <a:endParaRPr lang="en-US" altLang="zh-CN" sz="1600" dirty="0"/>
          </a:p>
          <a:p>
            <a:r>
              <a:rPr lang="en-US" altLang="zh-CN" dirty="0"/>
              <a:t>    </a:t>
            </a:r>
            <a:r>
              <a:rPr lang="zh-CN" altLang="en-US" dirty="0"/>
              <a:t>       </a:t>
            </a:r>
            <a:r>
              <a:rPr lang="zh-CN" altLang="en-US" sz="1400" dirty="0"/>
              <a:t>根据已经训练好的网络开始预测</a:t>
            </a:r>
            <a:endParaRPr lang="en-US" altLang="zh-CN" dirty="0"/>
          </a:p>
        </p:txBody>
      </p:sp>
    </p:spTree>
    <p:extLst>
      <p:ext uri="{BB962C8B-B14F-4D97-AF65-F5344CB8AC3E}">
        <p14:creationId xmlns:p14="http://schemas.microsoft.com/office/powerpoint/2010/main" val="278550816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4" name="矩形 3">
            <a:extLst>
              <a:ext uri="{FF2B5EF4-FFF2-40B4-BE49-F238E27FC236}">
                <a16:creationId xmlns:a16="http://schemas.microsoft.com/office/drawing/2014/main" id="{B1D3CEA3-5759-4611-9CFC-EB8728FEE811}"/>
              </a:ext>
            </a:extLst>
          </p:cNvPr>
          <p:cNvSpPr/>
          <p:nvPr/>
        </p:nvSpPr>
        <p:spPr>
          <a:xfrm>
            <a:off x="850900" y="2110299"/>
            <a:ext cx="2935419" cy="338554"/>
          </a:xfrm>
          <a:prstGeom prst="rect">
            <a:avLst/>
          </a:prstGeom>
        </p:spPr>
        <p:txBody>
          <a:bodyPr wrap="none">
            <a:spAutoFit/>
          </a:bodyPr>
          <a:lstStyle/>
          <a:p>
            <a:pPr marL="285750" indent="-285750">
              <a:buFont typeface="Wingdings" panose="05000000000000000000" pitchFamily="2" charset="2"/>
              <a:buChar char="n"/>
            </a:pPr>
            <a:r>
              <a:rPr lang="zh-CN" altLang="zh-CN" sz="1600" b="1" dirty="0"/>
              <a:t>数据挖掘在电信行业的应用</a:t>
            </a:r>
          </a:p>
        </p:txBody>
      </p:sp>
      <p:sp>
        <p:nvSpPr>
          <p:cNvPr id="9" name="矩形 8">
            <a:extLst>
              <a:ext uri="{FF2B5EF4-FFF2-40B4-BE49-F238E27FC236}">
                <a16:creationId xmlns:a16="http://schemas.microsoft.com/office/drawing/2014/main" id="{AADE8A32-F59A-47D3-A36C-86A12EF0B5A7}"/>
              </a:ext>
            </a:extLst>
          </p:cNvPr>
          <p:cNvSpPr/>
          <p:nvPr/>
        </p:nvSpPr>
        <p:spPr>
          <a:xfrm>
            <a:off x="1101157" y="2651677"/>
            <a:ext cx="8851365" cy="95667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300" dirty="0"/>
              <a:t>数据挖掘广泛应用在电信行业，可以帮助企业制定合理的服务与资费标准、防止欺诈、优惠政策</a:t>
            </a:r>
            <a:r>
              <a:rPr lang="zh-CN" altLang="en-US" sz="1300" dirty="0"/>
              <a:t>，</a:t>
            </a:r>
            <a:r>
              <a:rPr lang="zh-CN" altLang="zh-CN" sz="1300" dirty="0"/>
              <a:t>为公司决策者提供可靠的决策依据</a:t>
            </a:r>
            <a:r>
              <a:rPr lang="zh-CN" altLang="en-US" sz="1300" dirty="0"/>
              <a:t>，</a:t>
            </a:r>
            <a:r>
              <a:rPr lang="zh-CN" altLang="zh-CN" sz="1300" dirty="0"/>
              <a:t>为市场营销、客户服务、全网业务、经营决策等提供有效的数据支撑，进一步完善了国内电信公司对省、市电信运营的指导，在业务运营中发挥重要的作用，从而为精细化运营提供技术与数据的基础</a:t>
            </a:r>
          </a:p>
        </p:txBody>
      </p:sp>
      <p:sp>
        <p:nvSpPr>
          <p:cNvPr id="5" name="矩形 4">
            <a:extLst>
              <a:ext uri="{FF2B5EF4-FFF2-40B4-BE49-F238E27FC236}">
                <a16:creationId xmlns:a16="http://schemas.microsoft.com/office/drawing/2014/main" id="{E29A1613-5AC2-42A6-B7FE-AE25702B8F24}"/>
              </a:ext>
            </a:extLst>
          </p:cNvPr>
          <p:cNvSpPr/>
          <p:nvPr/>
        </p:nvSpPr>
        <p:spPr>
          <a:xfrm>
            <a:off x="850900" y="3970174"/>
            <a:ext cx="3140603" cy="338554"/>
          </a:xfrm>
          <a:prstGeom prst="rect">
            <a:avLst/>
          </a:prstGeom>
        </p:spPr>
        <p:txBody>
          <a:bodyPr wrap="none">
            <a:spAutoFit/>
          </a:bodyPr>
          <a:lstStyle/>
          <a:p>
            <a:pPr marL="285750" indent="-285750">
              <a:buFont typeface="Wingdings" panose="05000000000000000000" pitchFamily="2" charset="2"/>
              <a:buChar char="n"/>
            </a:pPr>
            <a:r>
              <a:rPr lang="zh-CN" altLang="zh-CN" sz="1600" b="1" dirty="0"/>
              <a:t>数据挖掘在商业银行中的应用</a:t>
            </a:r>
          </a:p>
        </p:txBody>
      </p:sp>
      <p:sp>
        <p:nvSpPr>
          <p:cNvPr id="6" name="矩形 5">
            <a:extLst>
              <a:ext uri="{FF2B5EF4-FFF2-40B4-BE49-F238E27FC236}">
                <a16:creationId xmlns:a16="http://schemas.microsoft.com/office/drawing/2014/main" id="{18DE21F7-F82F-42CE-B18A-DDF0B8B28498}"/>
              </a:ext>
            </a:extLst>
          </p:cNvPr>
          <p:cNvSpPr/>
          <p:nvPr/>
        </p:nvSpPr>
        <p:spPr>
          <a:xfrm>
            <a:off x="1169251" y="4585392"/>
            <a:ext cx="8851365" cy="65659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300" dirty="0"/>
              <a:t>在美国银行业与金融服务领域数据挖掘技术的应用十分广泛，由于金融业务的分析与评估往往需要大数据的支撑，从中可以发现客户的信用评级与潜在客户等有价值的信息</a:t>
            </a:r>
            <a:r>
              <a:rPr lang="zh-CN" altLang="en-US" sz="1300" dirty="0"/>
              <a:t>，</a:t>
            </a:r>
            <a:r>
              <a:rPr lang="zh-CN" altLang="zh-CN" sz="1300" dirty="0"/>
              <a:t>可成功地预测客户的需求</a:t>
            </a:r>
            <a:endParaRPr lang="zh-CN" altLang="en-US" sz="1300" dirty="0"/>
          </a:p>
        </p:txBody>
      </p:sp>
    </p:spTree>
    <p:extLst>
      <p:ext uri="{BB962C8B-B14F-4D97-AF65-F5344CB8AC3E}">
        <p14:creationId xmlns:p14="http://schemas.microsoft.com/office/powerpoint/2010/main" val="411703588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13" name="矩形 12">
            <a:extLst>
              <a:ext uri="{FF2B5EF4-FFF2-40B4-BE49-F238E27FC236}">
                <a16:creationId xmlns:a16="http://schemas.microsoft.com/office/drawing/2014/main" id="{E70E51C2-9B37-4CA4-B4B8-BAB2BA922C08}"/>
              </a:ext>
            </a:extLst>
          </p:cNvPr>
          <p:cNvSpPr/>
          <p:nvPr/>
        </p:nvSpPr>
        <p:spPr>
          <a:xfrm>
            <a:off x="850900" y="2076037"/>
            <a:ext cx="3469319" cy="338554"/>
          </a:xfrm>
          <a:prstGeom prst="rect">
            <a:avLst/>
          </a:prstGeom>
          <a:noFill/>
        </p:spPr>
        <p:txBody>
          <a:bodyPr wrap="square">
            <a:spAutoFit/>
          </a:bodyPr>
          <a:lstStyle/>
          <a:p>
            <a:pPr marL="285750" indent="-285750">
              <a:buFont typeface="Wingdings" panose="05000000000000000000" pitchFamily="2" charset="2"/>
              <a:buChar char="n"/>
            </a:pPr>
            <a:r>
              <a:rPr lang="zh-CN" altLang="zh-CN" sz="1600" b="1" dirty="0"/>
              <a:t>数据挖掘在信息安全中的应用</a:t>
            </a:r>
          </a:p>
        </p:txBody>
      </p:sp>
      <p:sp>
        <p:nvSpPr>
          <p:cNvPr id="14" name="矩形 13">
            <a:extLst>
              <a:ext uri="{FF2B5EF4-FFF2-40B4-BE49-F238E27FC236}">
                <a16:creationId xmlns:a16="http://schemas.microsoft.com/office/drawing/2014/main" id="{229D001C-1DCF-4D9D-86BC-BC71E35C1000}"/>
              </a:ext>
            </a:extLst>
          </p:cNvPr>
          <p:cNvSpPr/>
          <p:nvPr/>
        </p:nvSpPr>
        <p:spPr>
          <a:xfrm>
            <a:off x="850900" y="3887718"/>
            <a:ext cx="3469319" cy="338554"/>
          </a:xfrm>
          <a:prstGeom prst="rect">
            <a:avLst/>
          </a:prstGeom>
          <a:noFill/>
        </p:spPr>
        <p:txBody>
          <a:bodyPr wrap="square">
            <a:spAutoFit/>
          </a:bodyPr>
          <a:lstStyle/>
          <a:p>
            <a:pPr marL="285750" indent="-285750">
              <a:buFont typeface="Wingdings" panose="05000000000000000000" pitchFamily="2" charset="2"/>
              <a:buChar char="n"/>
            </a:pPr>
            <a:r>
              <a:rPr lang="zh-CN" altLang="zh-CN" sz="1600" b="1" dirty="0"/>
              <a:t>数据挖掘在科学探索中的应用</a:t>
            </a:r>
          </a:p>
        </p:txBody>
      </p:sp>
      <p:sp>
        <p:nvSpPr>
          <p:cNvPr id="15" name="矩形 14">
            <a:extLst>
              <a:ext uri="{FF2B5EF4-FFF2-40B4-BE49-F238E27FC236}">
                <a16:creationId xmlns:a16="http://schemas.microsoft.com/office/drawing/2014/main" id="{E4C5F5A4-5629-447A-960D-BE6C363B4083}"/>
              </a:ext>
            </a:extLst>
          </p:cNvPr>
          <p:cNvSpPr/>
          <p:nvPr/>
        </p:nvSpPr>
        <p:spPr>
          <a:xfrm>
            <a:off x="1041400" y="2529642"/>
            <a:ext cx="9507498" cy="95667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300" dirty="0"/>
              <a:t>利用机器学习与数据挖掘等前沿技术与处理方法对入侵检测的数据进行自动分析，提取出尽可能多的隐藏安全信息，从中抽象出与安全有关的数据特征，从而能够发现未知的入侵行为。数据挖掘技术可以建立一种具备自适应性、自动的、系统与良好扩展性的入侵检测系统，能够解决传统入侵检测系统适应性与扩展性较差的弱点，大幅度提高入侵检测系统效能</a:t>
            </a:r>
          </a:p>
        </p:txBody>
      </p:sp>
      <p:sp>
        <p:nvSpPr>
          <p:cNvPr id="17" name="矩形 16">
            <a:extLst>
              <a:ext uri="{FF2B5EF4-FFF2-40B4-BE49-F238E27FC236}">
                <a16:creationId xmlns:a16="http://schemas.microsoft.com/office/drawing/2014/main" id="{B8C6F2FA-21DF-4DEF-AE44-9F1BFE1248BE}"/>
              </a:ext>
            </a:extLst>
          </p:cNvPr>
          <p:cNvSpPr/>
          <p:nvPr/>
        </p:nvSpPr>
        <p:spPr>
          <a:xfrm>
            <a:off x="1193791" y="4291613"/>
            <a:ext cx="9507498" cy="175689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300" dirty="0"/>
              <a:t>近年来，数据挖掘技术开始逐步应用到科学探索研究中</a:t>
            </a:r>
            <a:r>
              <a:rPr lang="zh-CN" altLang="en-US" sz="1300" dirty="0"/>
              <a:t>。</a:t>
            </a:r>
            <a:r>
              <a:rPr lang="zh-CN" altLang="zh-CN" sz="1300" dirty="0"/>
              <a:t>例如，在生物学领域数据挖掘应用在分子生物学与基因工程的研究</a:t>
            </a:r>
            <a:endParaRPr lang="en-US" altLang="zh-CN" sz="1300" dirty="0"/>
          </a:p>
          <a:p>
            <a:pPr marL="742939" lvl="1" indent="-285750">
              <a:buFont typeface="Wingdings" panose="05000000000000000000" pitchFamily="2" charset="2"/>
              <a:buChar char="Ø"/>
            </a:pPr>
            <a:endParaRPr lang="en-US" altLang="zh-CN" sz="1300" dirty="0"/>
          </a:p>
          <a:p>
            <a:pPr marL="742939" lvl="1" indent="-285750">
              <a:lnSpc>
                <a:spcPct val="150000"/>
              </a:lnSpc>
              <a:buFont typeface="Wingdings" panose="05000000000000000000" pitchFamily="2" charset="2"/>
              <a:buChar char="Ø"/>
            </a:pPr>
            <a:r>
              <a:rPr lang="zh-CN" altLang="zh-CN" sz="1300" dirty="0"/>
              <a:t>使用概率论模型对蛋白质序列进行多序列联配建模</a:t>
            </a:r>
            <a:endParaRPr lang="en-US" altLang="zh-CN" sz="1300" dirty="0"/>
          </a:p>
          <a:p>
            <a:pPr marL="742939" lvl="1" indent="-285750">
              <a:lnSpc>
                <a:spcPct val="150000"/>
              </a:lnSpc>
              <a:buFont typeface="Wingdings" panose="05000000000000000000" pitchFamily="2" charset="2"/>
              <a:buChar char="Ø"/>
            </a:pPr>
            <a:r>
              <a:rPr lang="zh-CN" altLang="zh-CN" sz="1300" dirty="0"/>
              <a:t>特定数据挖掘技术</a:t>
            </a:r>
            <a:r>
              <a:rPr lang="zh-CN" altLang="en-US" sz="1300" dirty="0"/>
              <a:t>研究</a:t>
            </a:r>
            <a:r>
              <a:rPr lang="zh-CN" altLang="zh-CN" sz="1300" dirty="0"/>
              <a:t>基因数据库搜索技术</a:t>
            </a:r>
            <a:endParaRPr lang="en-US" altLang="zh-CN" sz="1300" dirty="0"/>
          </a:p>
          <a:p>
            <a:pPr marL="742939" lvl="1" indent="-285750">
              <a:lnSpc>
                <a:spcPct val="150000"/>
              </a:lnSpc>
              <a:buFont typeface="Wingdings" panose="05000000000000000000" pitchFamily="2" charset="2"/>
              <a:buChar char="Ø"/>
            </a:pPr>
            <a:r>
              <a:rPr lang="zh-CN" altLang="zh-CN" sz="1300" dirty="0"/>
              <a:t>在被认为是人类征服顽疾的最有前途的攻关课题“</a:t>
            </a:r>
            <a:r>
              <a:rPr lang="en-US" altLang="zh-CN" sz="1300" dirty="0"/>
              <a:t>DNA</a:t>
            </a:r>
            <a:r>
              <a:rPr lang="zh-CN" altLang="zh-CN" sz="1300" dirty="0"/>
              <a:t>序列分析”过程中，由于</a:t>
            </a:r>
            <a:r>
              <a:rPr lang="en-US" altLang="zh-CN" sz="1300" dirty="0"/>
              <a:t>DNA</a:t>
            </a:r>
            <a:r>
              <a:rPr lang="zh-CN" altLang="zh-CN" sz="1300" dirty="0"/>
              <a:t>序列的构成多种多样，数据挖掘技术的应用可以为发现疾病蕴藏的基因排列信息提供新方法</a:t>
            </a:r>
            <a:endParaRPr lang="zh-CN" altLang="en-US" sz="1300" dirty="0"/>
          </a:p>
        </p:txBody>
      </p:sp>
    </p:spTree>
    <p:extLst>
      <p:ext uri="{BB962C8B-B14F-4D97-AF65-F5344CB8AC3E}">
        <p14:creationId xmlns:p14="http://schemas.microsoft.com/office/powerpoint/2010/main" val="339291334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  </a:t>
            </a:r>
            <a:r>
              <a:rPr lang="zh-CN" altLang="en-US" dirty="0"/>
              <a:t>数据挖掘工具</a:t>
            </a:r>
          </a:p>
        </p:txBody>
      </p:sp>
      <p:sp>
        <p:nvSpPr>
          <p:cNvPr id="5" name="矩形 4">
            <a:extLst>
              <a:ext uri="{FF2B5EF4-FFF2-40B4-BE49-F238E27FC236}">
                <a16:creationId xmlns:a16="http://schemas.microsoft.com/office/drawing/2014/main" id="{7BD2B72E-AA4B-4663-A096-60B8FA11323E}"/>
              </a:ext>
            </a:extLst>
          </p:cNvPr>
          <p:cNvSpPr/>
          <p:nvPr/>
        </p:nvSpPr>
        <p:spPr>
          <a:xfrm>
            <a:off x="850900" y="2033038"/>
            <a:ext cx="9920422" cy="2382512"/>
          </a:xfrm>
          <a:prstGeom prst="rect">
            <a:avLst/>
          </a:prstGeom>
        </p:spPr>
        <p:txBody>
          <a:bodyPr wrap="square">
            <a:spAutoFit/>
          </a:bodyPr>
          <a:lstStyle/>
          <a:p>
            <a:pPr>
              <a:lnSpc>
                <a:spcPct val="150000"/>
              </a:lnSpc>
            </a:pPr>
            <a:r>
              <a:rPr lang="zh-CN" altLang="zh-CN" dirty="0"/>
              <a:t>根据适用的范围，数据挖掘工具分为两类</a:t>
            </a:r>
            <a:r>
              <a:rPr lang="zh-CN" altLang="en-US" dirty="0"/>
              <a:t>：</a:t>
            </a:r>
            <a:endParaRPr lang="en-US" altLang="zh-CN" dirty="0"/>
          </a:p>
          <a:p>
            <a:pPr>
              <a:lnSpc>
                <a:spcPts val="1560"/>
              </a:lnSpc>
            </a:pPr>
            <a:endParaRPr lang="en-US" altLang="zh-CN" dirty="0"/>
          </a:p>
          <a:p>
            <a:pPr marL="742939" lvl="1" indent="-285750">
              <a:lnSpc>
                <a:spcPct val="150000"/>
              </a:lnSpc>
              <a:buFont typeface="Wingdings" panose="05000000000000000000" pitchFamily="2" charset="2"/>
              <a:buChar char="n"/>
            </a:pPr>
            <a:r>
              <a:rPr lang="zh-CN" altLang="zh-CN" sz="1600" dirty="0"/>
              <a:t>专用挖掘工具</a:t>
            </a:r>
            <a:endParaRPr lang="en-US" altLang="zh-CN" sz="1600" dirty="0"/>
          </a:p>
          <a:p>
            <a:pPr marL="1200127" lvl="2" indent="-285750">
              <a:lnSpc>
                <a:spcPct val="150000"/>
              </a:lnSpc>
              <a:buFont typeface="Wingdings" panose="05000000000000000000" pitchFamily="2" charset="2"/>
              <a:buChar char="p"/>
            </a:pPr>
            <a:r>
              <a:rPr lang="zh-CN" altLang="zh-CN" sz="1400" dirty="0"/>
              <a:t>专用数据挖掘工具针对某个特定领域的问题提供解决方案，在涉及算法的时候充分考虑数据、需求的特殊性</a:t>
            </a:r>
            <a:endParaRPr lang="en-US" altLang="zh-CN" sz="1400" dirty="0"/>
          </a:p>
          <a:p>
            <a:pPr marL="1200127" lvl="2" indent="-285750">
              <a:lnSpc>
                <a:spcPct val="150000"/>
              </a:lnSpc>
              <a:buFont typeface="Wingdings" panose="05000000000000000000" pitchFamily="2" charset="2"/>
              <a:buChar char="p"/>
            </a:pPr>
            <a:endParaRPr lang="en-US" altLang="zh-CN" sz="1400" dirty="0"/>
          </a:p>
          <a:p>
            <a:pPr marL="742939" lvl="1" indent="-285750">
              <a:lnSpc>
                <a:spcPct val="150000"/>
              </a:lnSpc>
              <a:buFont typeface="Wingdings" panose="05000000000000000000" pitchFamily="2" charset="2"/>
              <a:buChar char="n"/>
            </a:pPr>
            <a:r>
              <a:rPr lang="zh-CN" altLang="zh-CN" sz="1600" dirty="0"/>
              <a:t>通用挖掘工具</a:t>
            </a:r>
            <a:endParaRPr lang="en-US" altLang="zh-CN" sz="1600" dirty="0"/>
          </a:p>
          <a:p>
            <a:pPr marL="1200127" lvl="2" indent="-285750">
              <a:lnSpc>
                <a:spcPct val="150000"/>
              </a:lnSpc>
              <a:buFont typeface="Wingdings" panose="05000000000000000000" pitchFamily="2" charset="2"/>
              <a:buChar char="p"/>
            </a:pPr>
            <a:r>
              <a:rPr lang="zh-CN" altLang="zh-CN" sz="1400" dirty="0"/>
              <a:t>对任何应用领域，专业的统计研发人员都可以开发特定的数据挖掘工具</a:t>
            </a:r>
            <a:endParaRPr lang="zh-CN" altLang="en-US" sz="1400" dirty="0"/>
          </a:p>
        </p:txBody>
      </p:sp>
      <p:pic>
        <p:nvPicPr>
          <p:cNvPr id="22" name="图片 21">
            <a:extLst>
              <a:ext uri="{FF2B5EF4-FFF2-40B4-BE49-F238E27FC236}">
                <a16:creationId xmlns:a16="http://schemas.microsoft.com/office/drawing/2014/main" id="{12BE68F3-6D88-47F0-A378-3B51435989D5}"/>
              </a:ext>
            </a:extLst>
          </p:cNvPr>
          <p:cNvPicPr>
            <a:picLocks noChangeAspect="1"/>
          </p:cNvPicPr>
          <p:nvPr/>
        </p:nvPicPr>
        <p:blipFill>
          <a:blip r:embed="rId3"/>
          <a:stretch>
            <a:fillRect/>
          </a:stretch>
        </p:blipFill>
        <p:spPr>
          <a:xfrm>
            <a:off x="1247074" y="4871498"/>
            <a:ext cx="1885950" cy="990600"/>
          </a:xfrm>
          <a:prstGeom prst="rect">
            <a:avLst/>
          </a:prstGeom>
        </p:spPr>
      </p:pic>
      <p:pic>
        <p:nvPicPr>
          <p:cNvPr id="24" name="图片 23">
            <a:extLst>
              <a:ext uri="{FF2B5EF4-FFF2-40B4-BE49-F238E27FC236}">
                <a16:creationId xmlns:a16="http://schemas.microsoft.com/office/drawing/2014/main" id="{14F3602B-AAE2-46C1-A136-FCCAABFF5F28}"/>
              </a:ext>
            </a:extLst>
          </p:cNvPr>
          <p:cNvPicPr>
            <a:picLocks noChangeAspect="1"/>
          </p:cNvPicPr>
          <p:nvPr/>
        </p:nvPicPr>
        <p:blipFill>
          <a:blip r:embed="rId4"/>
          <a:stretch>
            <a:fillRect/>
          </a:stretch>
        </p:blipFill>
        <p:spPr>
          <a:xfrm>
            <a:off x="3684325" y="4934798"/>
            <a:ext cx="1459200" cy="864000"/>
          </a:xfrm>
          <a:prstGeom prst="rect">
            <a:avLst/>
          </a:prstGeom>
        </p:spPr>
      </p:pic>
      <p:pic>
        <p:nvPicPr>
          <p:cNvPr id="26" name="图片 25">
            <a:extLst>
              <a:ext uri="{FF2B5EF4-FFF2-40B4-BE49-F238E27FC236}">
                <a16:creationId xmlns:a16="http://schemas.microsoft.com/office/drawing/2014/main" id="{9E291A0B-E4E8-4699-8BC2-01989DF66AAD}"/>
              </a:ext>
            </a:extLst>
          </p:cNvPr>
          <p:cNvPicPr>
            <a:picLocks noChangeAspect="1"/>
          </p:cNvPicPr>
          <p:nvPr/>
        </p:nvPicPr>
        <p:blipFill>
          <a:blip r:embed="rId5"/>
          <a:stretch>
            <a:fillRect/>
          </a:stretch>
        </p:blipFill>
        <p:spPr>
          <a:xfrm>
            <a:off x="5694827" y="4871498"/>
            <a:ext cx="2152163" cy="936000"/>
          </a:xfrm>
          <a:prstGeom prst="rect">
            <a:avLst/>
          </a:prstGeom>
        </p:spPr>
      </p:pic>
      <p:pic>
        <p:nvPicPr>
          <p:cNvPr id="28" name="图片 27">
            <a:extLst>
              <a:ext uri="{FF2B5EF4-FFF2-40B4-BE49-F238E27FC236}">
                <a16:creationId xmlns:a16="http://schemas.microsoft.com/office/drawing/2014/main" id="{F06129A2-0F81-4865-B2D7-0EE02C411D99}"/>
              </a:ext>
            </a:extLst>
          </p:cNvPr>
          <p:cNvPicPr>
            <a:picLocks noChangeAspect="1"/>
          </p:cNvPicPr>
          <p:nvPr/>
        </p:nvPicPr>
        <p:blipFill>
          <a:blip r:embed="rId6"/>
          <a:stretch>
            <a:fillRect/>
          </a:stretch>
        </p:blipFill>
        <p:spPr>
          <a:xfrm>
            <a:off x="8264380" y="4828554"/>
            <a:ext cx="1799993" cy="936000"/>
          </a:xfrm>
          <a:prstGeom prst="rect">
            <a:avLst/>
          </a:prstGeom>
        </p:spPr>
      </p:pic>
    </p:spTree>
    <p:extLst>
      <p:ext uri="{BB962C8B-B14F-4D97-AF65-F5344CB8AC3E}">
        <p14:creationId xmlns:p14="http://schemas.microsoft.com/office/powerpoint/2010/main" val="6299818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8045</TotalTime>
  <Words>6713</Words>
  <Application>Microsoft Office PowerPoint</Application>
  <PresentationFormat>宽屏</PresentationFormat>
  <Paragraphs>824</Paragraphs>
  <Slides>67</Slides>
  <Notes>67</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67</vt:i4>
      </vt:variant>
    </vt:vector>
  </HeadingPairs>
  <TitlesOfParts>
    <vt:vector size="83" baseType="lpstr">
      <vt:lpstr>NexusSerif</vt:lpstr>
      <vt:lpstr>等线 Light</vt:lpstr>
      <vt:lpstr>微软雅黑</vt:lpstr>
      <vt:lpstr>微软雅黑</vt:lpstr>
      <vt:lpstr>微软雅黑</vt:lpstr>
      <vt:lpstr>Arial</vt:lpstr>
      <vt:lpstr>Calibri</vt:lpstr>
      <vt:lpstr>Century Gothic</vt:lpstr>
      <vt:lpstr>Consolas</vt:lpstr>
      <vt:lpstr>Times New Roman</vt:lpstr>
      <vt:lpstr>Verdana</vt:lpstr>
      <vt:lpstr>Wingdings</vt:lpstr>
      <vt:lpstr>模板页面</vt:lpstr>
      <vt:lpstr>Custom Design</vt:lpstr>
      <vt:lpstr>Equation.DSMT4</vt:lpstr>
      <vt:lpstr>程序包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876</cp:revision>
  <dcterms:created xsi:type="dcterms:W3CDTF">2015-08-18T02:51:41Z</dcterms:created>
  <dcterms:modified xsi:type="dcterms:W3CDTF">2020-02-10T13:13:22Z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